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59" r:id="rId5"/>
    <p:sldMasterId id="2147483663" r:id="rId6"/>
    <p:sldMasterId id="214748366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4" roundtripDataSignature="AMtx7mh5jjNGtJvn1Uq9TZZhTgpU8FiM6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20" Type="http://schemas.openxmlformats.org/officeDocument/2006/relationships/slide" Target="slides/slide12.xml"/><Relationship Id="rId42" Type="http://schemas.openxmlformats.org/officeDocument/2006/relationships/slide" Target="slides/slide34.xml"/><Relationship Id="rId41" Type="http://schemas.openxmlformats.org/officeDocument/2006/relationships/slide" Target="slides/slide33.xml"/><Relationship Id="rId22" Type="http://schemas.openxmlformats.org/officeDocument/2006/relationships/slide" Target="slides/slide14.xml"/><Relationship Id="rId44" Type="http://customschemas.google.com/relationships/presentationmetadata" Target="metadata"/><Relationship Id="rId21" Type="http://schemas.openxmlformats.org/officeDocument/2006/relationships/slide" Target="slides/slide13.xml"/><Relationship Id="rId43" Type="http://schemas.openxmlformats.org/officeDocument/2006/relationships/slide" Target="slides/slide35.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1.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slide" Target="slides/slide29.xml"/><Relationship Id="rId14" Type="http://schemas.openxmlformats.org/officeDocument/2006/relationships/slide" Target="slides/slide6.xml"/><Relationship Id="rId36" Type="http://schemas.openxmlformats.org/officeDocument/2006/relationships/slide" Target="slides/slide28.xml"/><Relationship Id="rId17" Type="http://schemas.openxmlformats.org/officeDocument/2006/relationships/slide" Target="slides/slide9.xml"/><Relationship Id="rId39" Type="http://schemas.openxmlformats.org/officeDocument/2006/relationships/slide" Target="slides/slide31.xml"/><Relationship Id="rId16" Type="http://schemas.openxmlformats.org/officeDocument/2006/relationships/slide" Target="slides/slide8.xml"/><Relationship Id="rId38" Type="http://schemas.openxmlformats.org/officeDocument/2006/relationships/slide" Target="slides/slide30.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rgbClr val="000000"/>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rgbClr val="000000"/>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rgbClr val="000000"/>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rgbClr val="000000"/>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ttlewandlelettersandsounds.org.uk/resources/for-parent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 name="Google Shape;7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3" name="Google Shape;133;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marR="0" rtl="0" algn="l">
              <a:lnSpc>
                <a:spcPct val="100000"/>
              </a:lnSpc>
              <a:spcBef>
                <a:spcPts val="0"/>
              </a:spcBef>
              <a:spcAft>
                <a:spcPts val="0"/>
              </a:spcAft>
              <a:buClr>
                <a:srgbClr val="000000"/>
              </a:buClr>
              <a:buSzPts val="1200"/>
              <a:buFont typeface="Arial"/>
              <a:buChar char="•"/>
            </a:pPr>
            <a:r>
              <a:rPr b="0" lang="en-US">
                <a:latin typeface="Calibri"/>
                <a:ea typeface="Calibri"/>
                <a:cs typeface="Calibri"/>
                <a:sym typeface="Calibri"/>
              </a:rPr>
              <a:t>To give a simple definition of phonics</a:t>
            </a:r>
            <a:endParaRPr b="0">
              <a:latin typeface="Calibri"/>
              <a:ea typeface="Calibri"/>
              <a:cs typeface="Calibri"/>
              <a:sym typeface="Calibri"/>
            </a:endParaRPr>
          </a:p>
          <a:p>
            <a:pPr indent="-95250" lvl="0" marL="171450" rtl="0" algn="l">
              <a:spcBef>
                <a:spcPts val="0"/>
              </a:spcBef>
              <a:spcAft>
                <a:spcPts val="0"/>
              </a:spcAft>
              <a:buClr>
                <a:srgbClr val="000000"/>
              </a:buClr>
              <a:buSzPts val="1200"/>
              <a:buFont typeface="Arial"/>
              <a:buNone/>
            </a:pPr>
            <a:r>
              <a:t/>
            </a:r>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0" lang="en-US">
                <a:latin typeface="Calibri"/>
                <a:ea typeface="Calibri"/>
                <a:cs typeface="Calibri"/>
                <a:sym typeface="Calibri"/>
              </a:rPr>
              <a:t>Read the slide.</a:t>
            </a:r>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It sounds complicated but it really isn’t! </a:t>
            </a:r>
            <a:endParaRPr>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Let's review some of the important words that will help you understand phonics ...</a:t>
            </a:r>
            <a:endParaRPr>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9" name="Google Shape;139;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marR="0" rtl="0" algn="l">
              <a:lnSpc>
                <a:spcPct val="100000"/>
              </a:lnSpc>
              <a:spcBef>
                <a:spcPts val="0"/>
              </a:spcBef>
              <a:spcAft>
                <a:spcPts val="0"/>
              </a:spcAft>
              <a:buClr>
                <a:srgbClr val="000000"/>
              </a:buClr>
              <a:buSzPts val="1200"/>
              <a:buFont typeface="Arial"/>
              <a:buChar char="•"/>
            </a:pPr>
            <a:r>
              <a:rPr b="0" lang="en-US">
                <a:latin typeface="Calibri"/>
                <a:ea typeface="Calibri"/>
                <a:cs typeface="Calibri"/>
                <a:sym typeface="Calibri"/>
              </a:rPr>
              <a:t>To give s</a:t>
            </a:r>
            <a:r>
              <a:rPr lang="en-US">
                <a:latin typeface="Calibri"/>
                <a:ea typeface="Calibri"/>
                <a:cs typeface="Calibri"/>
                <a:sym typeface="Calibri"/>
              </a:rPr>
              <a:t>imple definitions of key terminology</a:t>
            </a:r>
            <a:endParaRPr b="0">
              <a:latin typeface="Calibri"/>
              <a:ea typeface="Calibri"/>
              <a:cs typeface="Calibri"/>
              <a:sym typeface="Calibri"/>
            </a:endParaRPr>
          </a:p>
          <a:p>
            <a:pPr indent="-95250" lvl="0" marL="171450" rtl="0" algn="l">
              <a:spcBef>
                <a:spcPts val="0"/>
              </a:spcBef>
              <a:spcAft>
                <a:spcPts val="0"/>
              </a:spcAft>
              <a:buClr>
                <a:srgbClr val="000000"/>
              </a:buClr>
              <a:buSzPts val="1200"/>
              <a:buFont typeface="Arial"/>
              <a:buNone/>
            </a:pPr>
            <a:r>
              <a:t/>
            </a:r>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0">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0" lang="en-US">
                <a:latin typeface="Calibri"/>
                <a:ea typeface="Calibri"/>
                <a:cs typeface="Calibri"/>
                <a:sym typeface="Calibri"/>
              </a:rPr>
              <a:t>Review what each word means – use the Glossary to help.</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1" name="Google Shape;151;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marR="0" rtl="0" algn="l">
              <a:lnSpc>
                <a:spcPct val="100000"/>
              </a:lnSpc>
              <a:spcBef>
                <a:spcPts val="0"/>
              </a:spcBef>
              <a:spcAft>
                <a:spcPts val="0"/>
              </a:spcAft>
              <a:buClr>
                <a:srgbClr val="000000"/>
              </a:buClr>
              <a:buSzPts val="1200"/>
              <a:buFont typeface="Arial"/>
              <a:buChar char="•"/>
            </a:pPr>
            <a:r>
              <a:rPr b="0" lang="en-US">
                <a:latin typeface="Calibri"/>
                <a:ea typeface="Calibri"/>
                <a:cs typeface="Calibri"/>
                <a:sym typeface="Calibri"/>
              </a:rPr>
              <a:t>To provide an overview </a:t>
            </a:r>
            <a:r>
              <a:rPr lang="en-US">
                <a:latin typeface="Calibri"/>
                <a:ea typeface="Calibri"/>
                <a:cs typeface="Calibri"/>
                <a:sym typeface="Calibri"/>
              </a:rPr>
              <a:t>of the programme’s efficacy</a:t>
            </a:r>
            <a:endParaRPr/>
          </a:p>
          <a:p>
            <a:pPr indent="0" lvl="0" marL="0" rtl="0" algn="l">
              <a:spcBef>
                <a:spcPts val="0"/>
              </a:spcBef>
              <a:spcAft>
                <a:spcPts val="0"/>
              </a:spcAft>
              <a:buNone/>
            </a:pPr>
            <a:r>
              <a:t/>
            </a:r>
            <a:endParaRPr i="1">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1">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There are specific resources for the Little Wandle Rapid Catch-up programme which the children will be very familiar with. </a:t>
            </a:r>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Each sound that we teach to begin with has either a mnemonic designed to aid children's memory (like the astronaut that you can see here) or a phrase like ‘boing-boing’ for ‘oi’. This helps the children recognise and remember the graphemes. </a:t>
            </a:r>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Every time we teach a new sound, we also read words during the Rapid Catch-up lesson that contain that new sound so that the children practise what they have learned.</a:t>
            </a:r>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We then go on to reading a sentence containing some of those words. </a:t>
            </a:r>
            <a:endParaRPr i="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3" name="Google Shape;163;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marR="0" rtl="0" algn="l">
              <a:lnSpc>
                <a:spcPct val="100000"/>
              </a:lnSpc>
              <a:spcBef>
                <a:spcPts val="0"/>
              </a:spcBef>
              <a:spcAft>
                <a:spcPts val="0"/>
              </a:spcAft>
              <a:buClr>
                <a:srgbClr val="000000"/>
              </a:buClr>
              <a:buSzPts val="1200"/>
              <a:buFont typeface="Arial"/>
              <a:buChar char="•"/>
            </a:pPr>
            <a:r>
              <a:rPr b="0" lang="en-US">
                <a:latin typeface="Calibri"/>
                <a:ea typeface="Calibri"/>
                <a:cs typeface="Calibri"/>
                <a:sym typeface="Calibri"/>
              </a:rPr>
              <a:t>To show the Rapid Catch-up progression</a:t>
            </a:r>
            <a:endParaRPr/>
          </a:p>
          <a:p>
            <a:pPr indent="-95250" lvl="0" marL="171450" rtl="0" algn="l">
              <a:spcBef>
                <a:spcPts val="0"/>
              </a:spcBef>
              <a:spcAft>
                <a:spcPts val="0"/>
              </a:spcAft>
              <a:buClr>
                <a:srgbClr val="000000"/>
              </a:buClr>
              <a:buSzPts val="1200"/>
              <a:buFont typeface="Arial"/>
              <a:buNone/>
            </a:pPr>
            <a:r>
              <a:t/>
            </a:r>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0">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Here is the progression of the programme. </a:t>
            </a:r>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Your child will be assessed so we know where to begin teaching. We will then teach the programme in this order, working our way through the whole Little Wandle Rapid Catch-up programme until your child can read fluently. </a:t>
            </a:r>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As the name suggests, we work our way through the Rapid Catch-up programme quickly, so your child can catch up as quickly as possible.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0" name="Google Shape;170;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marR="0" rtl="0" algn="l">
              <a:lnSpc>
                <a:spcPct val="100000"/>
              </a:lnSpc>
              <a:spcBef>
                <a:spcPts val="0"/>
              </a:spcBef>
              <a:spcAft>
                <a:spcPts val="0"/>
              </a:spcAft>
              <a:buClr>
                <a:srgbClr val="000000"/>
              </a:buClr>
              <a:buSzPts val="1200"/>
              <a:buFont typeface="Arial"/>
              <a:buChar char="•"/>
            </a:pPr>
            <a:r>
              <a:rPr b="0" lang="en-US">
                <a:latin typeface="Calibri"/>
                <a:ea typeface="Calibri"/>
                <a:cs typeface="Calibri"/>
                <a:sym typeface="Calibri"/>
              </a:rPr>
              <a:t>To </a:t>
            </a:r>
            <a:r>
              <a:rPr lang="en-US">
                <a:latin typeface="Calibri"/>
                <a:ea typeface="Calibri"/>
                <a:cs typeface="Calibri"/>
                <a:sym typeface="Calibri"/>
              </a:rPr>
              <a:t>show the structure of Rapid Catch-up lessons</a:t>
            </a:r>
            <a:endParaRPr/>
          </a:p>
          <a:p>
            <a:pPr indent="0" lvl="0" marL="0" rtl="0" algn="l">
              <a:spcBef>
                <a:spcPts val="0"/>
              </a:spcBef>
              <a:spcAft>
                <a:spcPts val="0"/>
              </a:spcAft>
              <a:buNone/>
            </a:pPr>
            <a:r>
              <a:t/>
            </a:r>
            <a:endParaRPr i="1">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1"/>
          </a:p>
          <a:p>
            <a:pPr indent="-171450" lvl="0" marL="171450" rtl="0" algn="l">
              <a:spcBef>
                <a:spcPts val="0"/>
              </a:spcBef>
              <a:spcAft>
                <a:spcPts val="0"/>
              </a:spcAft>
              <a:buClr>
                <a:srgbClr val="000000"/>
              </a:buClr>
              <a:buSzPts val="1200"/>
              <a:buFont typeface="Arial"/>
              <a:buChar char="•"/>
            </a:pPr>
            <a:r>
              <a:rPr b="0" i="0" lang="en-US"/>
              <a:t>Share whether children are part of a small group or being taught one-to-one, what time their Rapid Catch-up lessons are taking place, who is teaching their lessons.</a:t>
            </a:r>
            <a:endParaRPr/>
          </a:p>
          <a:p>
            <a:pPr indent="0" lvl="0" marL="0" rtl="0" algn="l">
              <a:spcBef>
                <a:spcPts val="0"/>
              </a:spcBef>
              <a:spcAft>
                <a:spcPts val="0"/>
              </a:spcAft>
              <a:buNone/>
            </a:pPr>
            <a:r>
              <a:t/>
            </a:r>
            <a:endParaRPr b="0" i="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7" name="Google Shape;177;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3" name="Google Shape;183;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marR="0" rtl="0" algn="l">
              <a:lnSpc>
                <a:spcPct val="100000"/>
              </a:lnSpc>
              <a:spcBef>
                <a:spcPts val="0"/>
              </a:spcBef>
              <a:spcAft>
                <a:spcPts val="0"/>
              </a:spcAft>
              <a:buClr>
                <a:srgbClr val="000000"/>
              </a:buClr>
              <a:buSzPts val="1200"/>
              <a:buFont typeface="Arial"/>
              <a:buChar char="•"/>
            </a:pPr>
            <a:r>
              <a:rPr b="0" lang="en-US">
                <a:latin typeface="Calibri"/>
                <a:ea typeface="Calibri"/>
                <a:cs typeface="Calibri"/>
                <a:sym typeface="Calibri"/>
              </a:rPr>
              <a:t>To introduce </a:t>
            </a:r>
            <a:r>
              <a:rPr lang="en-US">
                <a:latin typeface="Calibri"/>
                <a:ea typeface="Calibri"/>
                <a:cs typeface="Calibri"/>
                <a:sym typeface="Calibri"/>
              </a:rPr>
              <a:t>grapheme-phoneme correspondences</a:t>
            </a:r>
            <a:endParaRPr/>
          </a:p>
          <a:p>
            <a:pPr indent="0" lvl="0" marL="0" rtl="0" algn="l">
              <a:spcBef>
                <a:spcPts val="0"/>
              </a:spcBef>
              <a:spcAft>
                <a:spcPts val="0"/>
              </a:spcAft>
              <a:buNone/>
            </a:pPr>
            <a:r>
              <a:t/>
            </a:r>
            <a:endParaRPr i="1">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1">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1" lang="en-US"/>
              <a:t>This is an example of what the children learn in Phase 5.</a:t>
            </a:r>
            <a:endParaRPr/>
          </a:p>
          <a:p>
            <a:pPr indent="-171450" lvl="0" marL="171450" rtl="0" algn="l">
              <a:spcBef>
                <a:spcPts val="0"/>
              </a:spcBef>
              <a:spcAft>
                <a:spcPts val="0"/>
              </a:spcAft>
              <a:buClr>
                <a:srgbClr val="000000"/>
              </a:buClr>
              <a:buSzPts val="1200"/>
              <a:buFont typeface="Arial"/>
              <a:buChar char="•"/>
            </a:pPr>
            <a:r>
              <a:rPr i="1" lang="en-US"/>
              <a:t>Children learn that there are graphemes that can have different sounds and sounds that can be made with different letters. </a:t>
            </a:r>
            <a:endParaRPr/>
          </a:p>
          <a:p>
            <a:pPr indent="-171450" lvl="0" marL="171450" rtl="0" algn="l">
              <a:spcBef>
                <a:spcPts val="0"/>
              </a:spcBef>
              <a:spcAft>
                <a:spcPts val="0"/>
              </a:spcAft>
              <a:buClr>
                <a:srgbClr val="000000"/>
              </a:buClr>
              <a:buSzPts val="1200"/>
              <a:buFont typeface="Arial"/>
              <a:buChar char="•"/>
            </a:pPr>
            <a:r>
              <a:rPr lang="en-US"/>
              <a:t>Use the backs and fronts of Phase 5 cards to show ‘ea’ and ‘ow’.</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 name="Google Shape;190;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marR="0" rtl="0" algn="l">
              <a:lnSpc>
                <a:spcPct val="100000"/>
              </a:lnSpc>
              <a:spcBef>
                <a:spcPts val="0"/>
              </a:spcBef>
              <a:spcAft>
                <a:spcPts val="0"/>
              </a:spcAft>
              <a:buClr>
                <a:srgbClr val="000000"/>
              </a:buClr>
              <a:buSzPts val="1200"/>
              <a:buFont typeface="Arial"/>
              <a:buChar char="•"/>
            </a:pPr>
            <a:r>
              <a:rPr b="0" lang="en-US">
                <a:latin typeface="Calibri"/>
                <a:ea typeface="Calibri"/>
                <a:cs typeface="Calibri"/>
                <a:sym typeface="Calibri"/>
              </a:rPr>
              <a:t>To show the different ways of saying the sound /sh/</a:t>
            </a:r>
            <a:endParaRPr/>
          </a:p>
          <a:p>
            <a:pPr indent="0" lvl="0" marL="0" rtl="0" algn="l">
              <a:spcBef>
                <a:spcPts val="0"/>
              </a:spcBef>
              <a:spcAft>
                <a:spcPts val="0"/>
              </a:spcAft>
              <a:buNone/>
            </a:pPr>
            <a:r>
              <a:t/>
            </a:r>
            <a:endParaRPr i="1">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b="1" lang="en-US">
                <a:latin typeface="Calibri"/>
                <a:ea typeface="Calibri"/>
                <a:cs typeface="Calibri"/>
                <a:sym typeface="Calibri"/>
              </a:rPr>
              <a:t>Suggested script:</a:t>
            </a:r>
            <a:endParaRPr b="1">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1" lang="en-US"/>
              <a:t>This is an example of a sound that can be written in many different ways.</a:t>
            </a:r>
            <a:endParaRPr/>
          </a:p>
          <a:p>
            <a:pPr indent="-171450" lvl="0" marL="171450" rtl="0" algn="l">
              <a:spcBef>
                <a:spcPts val="0"/>
              </a:spcBef>
              <a:spcAft>
                <a:spcPts val="0"/>
              </a:spcAft>
              <a:buClr>
                <a:srgbClr val="000000"/>
              </a:buClr>
              <a:buSzPts val="1200"/>
              <a:buFont typeface="Arial"/>
              <a:buChar char="•"/>
            </a:pPr>
            <a:r>
              <a:rPr i="0" lang="en-US"/>
              <a:t>Read the words and highlight the /sh/ graphemes.</a:t>
            </a:r>
            <a:endParaRPr/>
          </a:p>
          <a:p>
            <a:pPr indent="-171450" lvl="0" marL="171450" rtl="0" algn="l">
              <a:spcBef>
                <a:spcPts val="0"/>
              </a:spcBef>
              <a:spcAft>
                <a:spcPts val="0"/>
              </a:spcAft>
              <a:buClr>
                <a:srgbClr val="000000"/>
              </a:buClr>
              <a:buSzPts val="1200"/>
              <a:buFont typeface="Arial"/>
              <a:buChar char="•"/>
            </a:pPr>
            <a:r>
              <a:rPr i="1" lang="en-US"/>
              <a:t>Children will learn all of these graphemes in their phonics lessons.</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8" name="Google Shape;198;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r>
              <a:rPr b="1" lang="en-US"/>
              <a:t>:</a:t>
            </a:r>
            <a:endParaRPr b="0"/>
          </a:p>
          <a:p>
            <a:pPr indent="-171450" lvl="0" marL="171450" rtl="0" algn="l">
              <a:spcBef>
                <a:spcPts val="0"/>
              </a:spcBef>
              <a:spcAft>
                <a:spcPts val="0"/>
              </a:spcAft>
              <a:buClr>
                <a:srgbClr val="000000"/>
              </a:buClr>
              <a:buSzPts val="1200"/>
              <a:buFont typeface="Arial"/>
              <a:buChar char="•"/>
            </a:pPr>
            <a:r>
              <a:rPr lang="en-US">
                <a:latin typeface="Calibri"/>
                <a:ea typeface="Calibri"/>
                <a:cs typeface="Calibri"/>
                <a:sym typeface="Calibri"/>
              </a:rPr>
              <a:t>To introduce tricky words</a:t>
            </a:r>
            <a:endParaRPr/>
          </a:p>
          <a:p>
            <a:pPr indent="0" lvl="0" marL="0" rtl="0" algn="l">
              <a:spcBef>
                <a:spcPts val="0"/>
              </a:spcBef>
              <a:spcAft>
                <a:spcPts val="0"/>
              </a:spcAft>
              <a:buNone/>
            </a:pPr>
            <a:r>
              <a:t/>
            </a:r>
            <a:endParaRPr/>
          </a:p>
          <a:p>
            <a:pPr indent="-171450" lvl="0" marL="171450" rtl="0" algn="l">
              <a:spcBef>
                <a:spcPts val="0"/>
              </a:spcBef>
              <a:spcAft>
                <a:spcPts val="0"/>
              </a:spcAft>
              <a:buClr>
                <a:srgbClr val="000000"/>
              </a:buClr>
              <a:buSzPts val="1200"/>
              <a:buFont typeface="Arial"/>
              <a:buChar char="•"/>
            </a:pPr>
            <a:r>
              <a:rPr b="1" lang="en-US">
                <a:latin typeface="Calibri"/>
                <a:ea typeface="Calibri"/>
                <a:cs typeface="Calibri"/>
                <a:sym typeface="Calibri"/>
              </a:rPr>
              <a:t>Suggested script:</a:t>
            </a:r>
            <a:endParaRPr>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So, what are tricky words?</a:t>
            </a:r>
            <a:endParaRPr b="1"/>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Have a look at the ‘How we teach tricky words’ video on the website: </a:t>
            </a:r>
            <a:r>
              <a:rPr i="1" lang="en-US" u="sng">
                <a:solidFill>
                  <a:schemeClr val="hlink"/>
                </a:solidFill>
                <a:latin typeface="Calibri"/>
                <a:ea typeface="Calibri"/>
                <a:cs typeface="Calibri"/>
                <a:sym typeface="Calibri"/>
                <a:hlinkClick r:id="rId2"/>
              </a:rPr>
              <a:t>https://www.littlewandlelettersandsounds.org.uk/resources/for-parents/</a:t>
            </a:r>
            <a:endParaRPr/>
          </a:p>
          <a:p>
            <a:pPr indent="0" lvl="0" marL="0" rtl="0" algn="l">
              <a:spcBef>
                <a:spcPts val="0"/>
              </a:spcBef>
              <a:spcAft>
                <a:spcPts val="0"/>
              </a:spcAft>
              <a:buNone/>
            </a:pPr>
            <a:r>
              <a:t/>
            </a:r>
            <a:endParaRPr i="1"/>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5" name="Google Shape;205;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rtl="0" algn="l">
              <a:spcBef>
                <a:spcPts val="0"/>
              </a:spcBef>
              <a:spcAft>
                <a:spcPts val="0"/>
              </a:spcAft>
              <a:buClr>
                <a:srgbClr val="000000"/>
              </a:buClr>
              <a:buSzPts val="1200"/>
              <a:buFont typeface="Arial"/>
              <a:buChar char="•"/>
            </a:pPr>
            <a:r>
              <a:rPr b="0" lang="en-US">
                <a:latin typeface="Calibri"/>
                <a:ea typeface="Calibri"/>
                <a:cs typeface="Calibri"/>
                <a:sym typeface="Calibri"/>
              </a:rPr>
              <a:t>To i</a:t>
            </a:r>
            <a:r>
              <a:rPr lang="en-US">
                <a:latin typeface="Calibri"/>
                <a:ea typeface="Calibri"/>
                <a:cs typeface="Calibri"/>
                <a:sym typeface="Calibri"/>
              </a:rPr>
              <a:t>ntroduce decodable readers</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 </a:t>
            </a:r>
            <a:endParaRPr b="1">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1" lang="en-US"/>
              <a:t>The children read the same book three times in a week. </a:t>
            </a:r>
            <a:endParaRPr/>
          </a:p>
          <a:p>
            <a:pPr indent="-171450" lvl="0" marL="171450" rtl="0" algn="l">
              <a:spcBef>
                <a:spcPts val="0"/>
              </a:spcBef>
              <a:spcAft>
                <a:spcPts val="0"/>
              </a:spcAft>
              <a:buClr>
                <a:srgbClr val="000000"/>
              </a:buClr>
              <a:buSzPts val="1200"/>
              <a:buFont typeface="Arial"/>
              <a:buChar char="•"/>
            </a:pPr>
            <a:r>
              <a:rPr i="1" lang="en-US"/>
              <a:t>The first time we work on decoding (sounding out) the words, the second time we work on prosody which is reading with expression – making the book sound more interesting with our ‘storyteller voice’ or our ‘David Attenborough voice’, and the third time we look at comprehension. </a:t>
            </a:r>
            <a:endParaRPr/>
          </a:p>
          <a:p>
            <a:pPr indent="-171450" lvl="0" marL="171450" rtl="0" algn="l">
              <a:spcBef>
                <a:spcPts val="0"/>
              </a:spcBef>
              <a:spcAft>
                <a:spcPts val="0"/>
              </a:spcAft>
              <a:buClr>
                <a:srgbClr val="000000"/>
              </a:buClr>
              <a:buSzPts val="1200"/>
              <a:buFont typeface="Arial"/>
              <a:buChar char="•"/>
            </a:pPr>
            <a:r>
              <a:rPr i="1" lang="en-US"/>
              <a:t>We read the books three times at school because we want to develop the fluency. The more they see words the more they begin to read them automatically without having to sound them out.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 name="Google Shape;78;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4" name="Google Shape;214;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rtl="0" algn="l">
              <a:spcBef>
                <a:spcPts val="0"/>
              </a:spcBef>
              <a:spcAft>
                <a:spcPts val="0"/>
              </a:spcAft>
              <a:buClr>
                <a:srgbClr val="000000"/>
              </a:buClr>
              <a:buSzPts val="1200"/>
              <a:buFont typeface="Arial"/>
              <a:buChar char="•"/>
            </a:pPr>
            <a:r>
              <a:rPr b="0" lang="en-US">
                <a:latin typeface="Calibri"/>
                <a:ea typeface="Calibri"/>
                <a:cs typeface="Calibri"/>
                <a:sym typeface="Calibri"/>
              </a:rPr>
              <a:t>To in</a:t>
            </a:r>
            <a:r>
              <a:rPr lang="en-US">
                <a:latin typeface="Calibri"/>
                <a:ea typeface="Calibri"/>
                <a:cs typeface="Calibri"/>
                <a:sym typeface="Calibri"/>
              </a:rPr>
              <a:t>troduce book matching</a:t>
            </a:r>
            <a:endParaRPr/>
          </a:p>
          <a:p>
            <a:pPr indent="-95250" lvl="0" marL="171450" rtl="0" algn="l">
              <a:spcBef>
                <a:spcPts val="0"/>
              </a:spcBef>
              <a:spcAft>
                <a:spcPts val="0"/>
              </a:spcAft>
              <a:buClr>
                <a:srgbClr val="000000"/>
              </a:buClr>
              <a:buSzPts val="1200"/>
              <a:buFont typeface="Arial"/>
              <a:buNone/>
            </a:pPr>
            <a:r>
              <a:t/>
            </a:r>
            <a:endParaRPr b="1">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0">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1" lang="en-US"/>
              <a:t>We assess your child regularly to check progress. </a:t>
            </a:r>
            <a:endParaRPr/>
          </a:p>
          <a:p>
            <a:pPr indent="-171450" lvl="0" marL="171450" rtl="0" algn="l">
              <a:spcBef>
                <a:spcPts val="0"/>
              </a:spcBef>
              <a:spcAft>
                <a:spcPts val="0"/>
              </a:spcAft>
              <a:buClr>
                <a:srgbClr val="000000"/>
              </a:buClr>
              <a:buSzPts val="1200"/>
              <a:buFont typeface="Arial"/>
              <a:buChar char="•"/>
            </a:pPr>
            <a:r>
              <a:rPr i="1" lang="en-US"/>
              <a:t>Any child who needs extra support has Daily Keep-up sessions planned for them.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5" name="Google Shape;225;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rtl="0" algn="l">
              <a:spcBef>
                <a:spcPts val="0"/>
              </a:spcBef>
              <a:spcAft>
                <a:spcPts val="0"/>
              </a:spcAft>
              <a:buClr>
                <a:srgbClr val="000000"/>
              </a:buClr>
              <a:buSzPts val="1200"/>
              <a:buFont typeface="Arial"/>
              <a:buChar char="•"/>
            </a:pPr>
            <a:r>
              <a:rPr b="0" lang="en-US">
                <a:latin typeface="Calibri"/>
                <a:ea typeface="Calibri"/>
                <a:cs typeface="Calibri"/>
                <a:sym typeface="Calibri"/>
              </a:rPr>
              <a:t>To provide an o</a:t>
            </a:r>
            <a:r>
              <a:rPr lang="en-US">
                <a:latin typeface="Calibri"/>
                <a:ea typeface="Calibri"/>
                <a:cs typeface="Calibri"/>
                <a:sym typeface="Calibri"/>
              </a:rPr>
              <a:t>verview of book matching.</a:t>
            </a:r>
            <a:endParaRPr/>
          </a:p>
          <a:p>
            <a:pPr indent="-95250" lvl="0" marL="171450" rtl="0" algn="l">
              <a:spcBef>
                <a:spcPts val="0"/>
              </a:spcBef>
              <a:spcAft>
                <a:spcPts val="0"/>
              </a:spcAft>
              <a:buClr>
                <a:srgbClr val="000000"/>
              </a:buClr>
              <a:buSzPts val="1200"/>
              <a:buFont typeface="Arial"/>
              <a:buNone/>
            </a:pPr>
            <a:r>
              <a:t/>
            </a:r>
            <a:endParaRPr/>
          </a:p>
          <a:p>
            <a:pPr indent="0" lvl="0" marL="0" marR="0" rtl="0" algn="l">
              <a:lnSpc>
                <a:spcPct val="100000"/>
              </a:lnSpc>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0">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200"/>
              <a:buFont typeface="Arial"/>
              <a:buChar char="•"/>
            </a:pPr>
            <a:r>
              <a:rPr i="1" lang="en-US"/>
              <a:t>Blending in your head means children say the sounds quietly in their heads and then read the whole word out loud. Eventually, this will become automatic and children can read words that they know fluently.</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2" name="Google Shape;232;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rtl="0" algn="l">
              <a:spcBef>
                <a:spcPts val="0"/>
              </a:spcBef>
              <a:spcAft>
                <a:spcPts val="0"/>
              </a:spcAft>
              <a:buClr>
                <a:srgbClr val="000000"/>
              </a:buClr>
              <a:buSzPts val="1200"/>
              <a:buFont typeface="Arial"/>
              <a:buChar char="•"/>
            </a:pPr>
            <a:r>
              <a:rPr b="0" lang="en-US">
                <a:latin typeface="Calibri"/>
                <a:ea typeface="Calibri"/>
                <a:cs typeface="Calibri"/>
                <a:sym typeface="Calibri"/>
              </a:rPr>
              <a:t>To i</a:t>
            </a:r>
            <a:r>
              <a:rPr lang="en-US">
                <a:latin typeface="Calibri"/>
                <a:ea typeface="Calibri"/>
                <a:cs typeface="Calibri"/>
                <a:sym typeface="Calibri"/>
              </a:rPr>
              <a:t>ntroduce fluency</a:t>
            </a:r>
            <a:endParaRPr/>
          </a:p>
          <a:p>
            <a:pPr indent="-95250" lvl="0" marL="171450" rtl="0" algn="l">
              <a:spcBef>
                <a:spcPts val="0"/>
              </a:spcBef>
              <a:spcAft>
                <a:spcPts val="0"/>
              </a:spcAft>
              <a:buClr>
                <a:srgbClr val="000000"/>
              </a:buClr>
              <a:buSzPts val="1200"/>
              <a:buFont typeface="Arial"/>
              <a:buNone/>
            </a:pPr>
            <a:r>
              <a:t/>
            </a:r>
            <a:endParaRPr/>
          </a:p>
          <a:p>
            <a:pPr indent="0" lvl="0" marL="0" marR="0" rtl="0" algn="l">
              <a:lnSpc>
                <a:spcPct val="100000"/>
              </a:lnSpc>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0">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200"/>
              <a:buFont typeface="Arial"/>
              <a:buChar char="•"/>
            </a:pPr>
            <a:r>
              <a:rPr i="1" lang="en-US">
                <a:latin typeface="Calibri"/>
                <a:ea typeface="Calibri"/>
                <a:cs typeface="Calibri"/>
                <a:sym typeface="Calibri"/>
              </a:rPr>
              <a:t>We are aiming for children to become skilled, fluent readers. </a:t>
            </a:r>
            <a:endParaRPr/>
          </a:p>
          <a:p>
            <a:pPr indent="-171450" lvl="0" marL="171450" marR="0" rtl="0" algn="l">
              <a:lnSpc>
                <a:spcPct val="100000"/>
              </a:lnSpc>
              <a:spcBef>
                <a:spcPts val="0"/>
              </a:spcBef>
              <a:spcAft>
                <a:spcPts val="0"/>
              </a:spcAft>
              <a:buClr>
                <a:srgbClr val="000000"/>
              </a:buClr>
              <a:buSzPts val="1200"/>
              <a:buFont typeface="Arial"/>
              <a:buChar char="•"/>
            </a:pPr>
            <a:r>
              <a:rPr i="1" lang="en-US">
                <a:latin typeface="Calibri"/>
                <a:ea typeface="Calibri"/>
                <a:cs typeface="Calibri"/>
                <a:sym typeface="Calibri"/>
              </a:rPr>
              <a:t>Fluency is concerned with the speed in which children read, how accurate they are and their ability to read with prosody and expression. </a:t>
            </a:r>
            <a:endParaRPr/>
          </a:p>
          <a:p>
            <a:pPr indent="-171450" lvl="0" marL="171450" marR="0" rtl="0" algn="l">
              <a:lnSpc>
                <a:spcPct val="100000"/>
              </a:lnSpc>
              <a:spcBef>
                <a:spcPts val="0"/>
              </a:spcBef>
              <a:spcAft>
                <a:spcPts val="0"/>
              </a:spcAft>
              <a:buClr>
                <a:srgbClr val="000000"/>
              </a:buClr>
              <a:buSzPts val="1200"/>
              <a:buFont typeface="Arial"/>
              <a:buChar char="•"/>
            </a:pPr>
            <a:r>
              <a:rPr i="1" lang="en-US">
                <a:latin typeface="Calibri"/>
                <a:ea typeface="Calibri"/>
                <a:cs typeface="Calibri"/>
                <a:sym typeface="Calibri"/>
              </a:rPr>
              <a:t>The Rapid Catch-up programme has been designed to ensure children read the same words repeatedly over time. This helps move the words into their long term memory, and supports their reading fluency. </a:t>
            </a:r>
            <a:endParaRPr/>
          </a:p>
          <a:p>
            <a:pPr indent="-171450" lvl="0" marL="171450" marR="0" rtl="0" algn="l">
              <a:lnSpc>
                <a:spcPct val="100000"/>
              </a:lnSpc>
              <a:spcBef>
                <a:spcPts val="0"/>
              </a:spcBef>
              <a:spcAft>
                <a:spcPts val="0"/>
              </a:spcAft>
              <a:buClr>
                <a:srgbClr val="000000"/>
              </a:buClr>
              <a:buSzPts val="1200"/>
              <a:buFont typeface="Arial"/>
              <a:buChar char="•"/>
            </a:pPr>
            <a:r>
              <a:rPr i="1" lang="en-US">
                <a:latin typeface="Calibri"/>
                <a:ea typeface="Calibri"/>
                <a:cs typeface="Calibri"/>
                <a:sym typeface="Calibri"/>
              </a:rPr>
              <a:t>Reading the same book three times in school and then practising this at home really helps. </a:t>
            </a:r>
            <a:endParaRPr/>
          </a:p>
          <a:p>
            <a:pPr indent="-171450" lvl="0" marL="171450" marR="0" rtl="0" algn="l">
              <a:lnSpc>
                <a:spcPct val="100000"/>
              </a:lnSpc>
              <a:spcBef>
                <a:spcPts val="0"/>
              </a:spcBef>
              <a:spcAft>
                <a:spcPts val="0"/>
              </a:spcAft>
              <a:buClr>
                <a:srgbClr val="000000"/>
              </a:buClr>
              <a:buSzPts val="1200"/>
              <a:buFont typeface="Arial"/>
              <a:buChar char="•"/>
            </a:pPr>
            <a:r>
              <a:rPr i="1" lang="en-US">
                <a:latin typeface="Calibri"/>
                <a:ea typeface="Calibri"/>
                <a:cs typeface="Calibri"/>
                <a:sym typeface="Calibri"/>
              </a:rPr>
              <a:t>During their second read of the text, children focus on reading the text with prosody – let's take a look at this in action.</a:t>
            </a:r>
            <a:endParaRPr/>
          </a:p>
          <a:p>
            <a:pPr indent="-171450" lvl="0" marL="171450" marR="0" rtl="0" algn="l">
              <a:lnSpc>
                <a:spcPct val="100000"/>
              </a:lnSpc>
              <a:spcBef>
                <a:spcPts val="0"/>
              </a:spcBef>
              <a:spcAft>
                <a:spcPts val="0"/>
              </a:spcAft>
              <a:buClr>
                <a:srgbClr val="000000"/>
              </a:buClr>
              <a:buSzPts val="1200"/>
              <a:buFont typeface="Arial"/>
              <a:buChar char="•"/>
            </a:pPr>
            <a:r>
              <a:rPr i="0" lang="en-US">
                <a:latin typeface="Calibri"/>
                <a:ea typeface="Calibri"/>
                <a:cs typeface="Calibri"/>
                <a:sym typeface="Calibri"/>
              </a:rPr>
              <a:t>Watch the video ‘Decodable books: Read 2’ from 3.33 to 4.37. You will find the video in the Rapid Catch-up area of the website in the Reading section: https://www.littlewandlelettersandsounds.org.uk/resources/my-letters-and-sounds/weekly-reading-and-phonics/rapid-catch-up/ </a:t>
            </a:r>
            <a:endParaRPr i="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9" name="Google Shape;239;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5" name="Google Shape;245;p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rtl="0" algn="l">
              <a:spcBef>
                <a:spcPts val="0"/>
              </a:spcBef>
              <a:spcAft>
                <a:spcPts val="0"/>
              </a:spcAft>
              <a:buClr>
                <a:srgbClr val="000000"/>
              </a:buClr>
              <a:buSzPts val="1200"/>
              <a:buFont typeface="Arial"/>
              <a:buChar char="•"/>
            </a:pPr>
            <a:r>
              <a:rPr b="0" lang="en-US">
                <a:latin typeface="Calibri"/>
                <a:ea typeface="Calibri"/>
                <a:cs typeface="Calibri"/>
                <a:sym typeface="Calibri"/>
              </a:rPr>
              <a:t>To introduce</a:t>
            </a:r>
            <a:r>
              <a:rPr lang="en-US">
                <a:latin typeface="Calibri"/>
                <a:ea typeface="Calibri"/>
                <a:cs typeface="Calibri"/>
                <a:sym typeface="Calibri"/>
              </a:rPr>
              <a:t> the values of reading at home</a:t>
            </a:r>
            <a:endParaRPr/>
          </a:p>
          <a:p>
            <a:pPr indent="-95250" lvl="0" marL="171450" rtl="0" algn="l">
              <a:spcBef>
                <a:spcPts val="0"/>
              </a:spcBef>
              <a:spcAft>
                <a:spcPts val="0"/>
              </a:spcAft>
              <a:buClr>
                <a:srgbClr val="000000"/>
              </a:buClr>
              <a:buSzPts val="1200"/>
              <a:buFont typeface="Arial"/>
              <a:buNone/>
            </a:pPr>
            <a:r>
              <a:t/>
            </a:r>
            <a:endParaRPr b="1">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0" i="1">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You play a crucial part in your child's reading and the most important thing you can do is read with them. </a:t>
            </a:r>
            <a:endParaRPr/>
          </a:p>
          <a:p>
            <a:pPr indent="-171450" lvl="0" marL="171450" rtl="0" algn="l">
              <a:spcBef>
                <a:spcPts val="0"/>
              </a:spcBef>
              <a:spcAft>
                <a:spcPts val="0"/>
              </a:spcAft>
              <a:buClr>
                <a:srgbClr val="000000"/>
              </a:buClr>
              <a:buSzPts val="1200"/>
              <a:buFont typeface="Arial"/>
              <a:buChar char="•"/>
            </a:pPr>
            <a:r>
              <a:rPr i="0" lang="en-US">
                <a:latin typeface="Calibri"/>
                <a:ea typeface="Calibri"/>
                <a:cs typeface="Calibri"/>
                <a:sym typeface="Calibri"/>
              </a:rPr>
              <a:t>Read the slide.</a:t>
            </a:r>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Celebrate child’s success at school.</a:t>
            </a:r>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Make time for reading at home!  </a:t>
            </a:r>
            <a:endParaRPr i="1"/>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2" name="Google Shape;252;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rtl="0" algn="l">
              <a:spcBef>
                <a:spcPts val="0"/>
              </a:spcBef>
              <a:spcAft>
                <a:spcPts val="0"/>
              </a:spcAft>
              <a:buClr>
                <a:srgbClr val="000000"/>
              </a:buClr>
              <a:buSzPts val="1200"/>
              <a:buFont typeface="Arial"/>
              <a:buChar char="•"/>
            </a:pPr>
            <a:r>
              <a:rPr b="0" lang="en-US"/>
              <a:t>To summarise the </a:t>
            </a:r>
            <a:r>
              <a:rPr lang="en-US">
                <a:latin typeface="Calibri"/>
                <a:ea typeface="Calibri"/>
                <a:cs typeface="Calibri"/>
                <a:sym typeface="Calibri"/>
              </a:rPr>
              <a:t>format of reading at home</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1"/>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As well as the ‘learning to read’ book that your child will bring home they will also bring home a book for sharing with you. </a:t>
            </a:r>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This book is SO important. This is how we are going to give them the WILL to read. </a:t>
            </a:r>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Please read with your child as often as you can – at least once a day if possible.</a:t>
            </a:r>
            <a:endParaRPr/>
          </a:p>
          <a:p>
            <a:pPr indent="0" lvl="0" marL="0" rtl="0" algn="l">
              <a:spcBef>
                <a:spcPts val="0"/>
              </a:spcBef>
              <a:spcAft>
                <a:spcPts val="0"/>
              </a:spcAft>
              <a:buNone/>
            </a:pPr>
            <a:r>
              <a:t/>
            </a:r>
            <a:endParaRPr i="1"/>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8" name="Google Shape;268;p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rtl="0" algn="l">
              <a:spcBef>
                <a:spcPts val="0"/>
              </a:spcBef>
              <a:spcAft>
                <a:spcPts val="0"/>
              </a:spcAft>
              <a:buClr>
                <a:srgbClr val="000000"/>
              </a:buClr>
              <a:buSzPts val="1200"/>
              <a:buFont typeface="Arial"/>
              <a:buChar char="•"/>
            </a:pPr>
            <a:r>
              <a:rPr lang="en-US">
                <a:latin typeface="Calibri"/>
                <a:ea typeface="Calibri"/>
                <a:cs typeface="Calibri"/>
                <a:sym typeface="Calibri"/>
              </a:rPr>
              <a:t>To provide guidance on reading the decodable reader at home</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Your child will bring home their phonics book, matched to their reading ability, which they will have already read in school.</a:t>
            </a:r>
            <a:endParaRPr i="1"/>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The purpose of this book is to practise their fluency.</a:t>
            </a:r>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If your child is finding a word hard to read, encourage them to sound and blend.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8bf07bf2f6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8bf07bf2f6_0_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2" name="Google Shape;282;p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rtl="0" algn="l">
              <a:spcBef>
                <a:spcPts val="0"/>
              </a:spcBef>
              <a:spcAft>
                <a:spcPts val="0"/>
              </a:spcAft>
              <a:buClr>
                <a:srgbClr val="000000"/>
              </a:buClr>
              <a:buSzPts val="1200"/>
              <a:buFont typeface="Arial"/>
              <a:buChar char="•"/>
            </a:pPr>
            <a:r>
              <a:rPr b="0" lang="en-US">
                <a:latin typeface="Calibri"/>
                <a:ea typeface="Calibri"/>
                <a:cs typeface="Calibri"/>
                <a:sym typeface="Calibri"/>
              </a:rPr>
              <a:t>To reinforce</a:t>
            </a:r>
            <a:r>
              <a:rPr lang="en-US">
                <a:latin typeface="Calibri"/>
                <a:ea typeface="Calibri"/>
                <a:cs typeface="Calibri"/>
                <a:sym typeface="Calibri"/>
              </a:rPr>
              <a:t> the values of reading at home</a:t>
            </a:r>
            <a:endParaRPr/>
          </a:p>
          <a:p>
            <a:pPr indent="-95250" lvl="0" marL="171450" rtl="0" algn="l">
              <a:spcBef>
                <a:spcPts val="0"/>
              </a:spcBef>
              <a:spcAft>
                <a:spcPts val="0"/>
              </a:spcAft>
              <a:buClr>
                <a:srgbClr val="000000"/>
              </a:buClr>
              <a:buSzPts val="1200"/>
              <a:buFont typeface="Arial"/>
              <a:buNone/>
            </a:pPr>
            <a:r>
              <a:t/>
            </a:r>
            <a:endParaRPr b="1">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0" i="1">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0" lang="en-US">
                <a:latin typeface="Calibri"/>
                <a:ea typeface="Calibri"/>
                <a:cs typeface="Calibri"/>
                <a:sym typeface="Calibri"/>
              </a:rPr>
              <a:t>Read the slide.</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8bf07bf2f6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0" name="Google Shape;290;g38bf07bf2f6_0_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rtl="0" algn="l">
              <a:spcBef>
                <a:spcPts val="0"/>
              </a:spcBef>
              <a:spcAft>
                <a:spcPts val="0"/>
              </a:spcAft>
              <a:buClr>
                <a:srgbClr val="000000"/>
              </a:buClr>
              <a:buSzPts val="1200"/>
              <a:buFont typeface="Arial"/>
              <a:buChar char="•"/>
            </a:pPr>
            <a:r>
              <a:rPr lang="en-US">
                <a:latin typeface="Calibri"/>
                <a:ea typeface="Calibri"/>
                <a:cs typeface="Calibri"/>
                <a:sym typeface="Calibri"/>
              </a:rPr>
              <a:t>To provide guidance on reading the shared book at home</a:t>
            </a:r>
            <a:endParaRPr b="0">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t/>
            </a:r>
            <a:endParaRPr b="0">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1"/>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Reading to your child daily can open a variety of doors to your child's education, imagination and well-being.</a:t>
            </a:r>
            <a:endParaRPr/>
          </a:p>
          <a:p>
            <a:pPr indent="-171450" lvl="0" marL="171450" rtl="0" algn="l">
              <a:spcBef>
                <a:spcPts val="0"/>
              </a:spcBef>
              <a:spcAft>
                <a:spcPts val="0"/>
              </a:spcAft>
              <a:buClr>
                <a:srgbClr val="000000"/>
              </a:buClr>
              <a:buSzPts val="1200"/>
              <a:buFont typeface="Arial"/>
              <a:buChar char="•"/>
            </a:pPr>
            <a:r>
              <a:rPr i="0" lang="en-US">
                <a:latin typeface="Calibri"/>
                <a:ea typeface="Calibri"/>
                <a:cs typeface="Calibri"/>
                <a:sym typeface="Calibri"/>
              </a:rPr>
              <a:t>Read the slide.</a:t>
            </a:r>
            <a:endParaRPr i="0"/>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As a school, we also prioritise reading to the children daily to encourage the love of reading.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6" name="Google Shape;296;p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rtl="0" algn="l">
              <a:spcBef>
                <a:spcPts val="0"/>
              </a:spcBef>
              <a:spcAft>
                <a:spcPts val="0"/>
              </a:spcAft>
              <a:buClr>
                <a:srgbClr val="000000"/>
              </a:buClr>
              <a:buSzPts val="1200"/>
              <a:buFont typeface="Arial"/>
              <a:buChar char="•"/>
            </a:pPr>
            <a:r>
              <a:rPr lang="en-US">
                <a:latin typeface="Calibri"/>
                <a:ea typeface="Calibri"/>
                <a:cs typeface="Calibri"/>
                <a:sym typeface="Calibri"/>
              </a:rPr>
              <a:t>To provide guidance on reading the shared book at home</a:t>
            </a:r>
            <a:endParaRPr b="0">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t/>
            </a:r>
            <a:endParaRPr b="0">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1"/>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Reading to your child daily can open a variety of doors to your child's education, imagination and well-being.</a:t>
            </a:r>
            <a:endParaRPr/>
          </a:p>
          <a:p>
            <a:pPr indent="-171450" lvl="0" marL="171450" rtl="0" algn="l">
              <a:spcBef>
                <a:spcPts val="0"/>
              </a:spcBef>
              <a:spcAft>
                <a:spcPts val="0"/>
              </a:spcAft>
              <a:buClr>
                <a:srgbClr val="000000"/>
              </a:buClr>
              <a:buSzPts val="1200"/>
              <a:buFont typeface="Arial"/>
              <a:buChar char="•"/>
            </a:pPr>
            <a:r>
              <a:rPr i="0" lang="en-US">
                <a:latin typeface="Calibri"/>
                <a:ea typeface="Calibri"/>
                <a:cs typeface="Calibri"/>
                <a:sym typeface="Calibri"/>
              </a:rPr>
              <a:t>Read the slide.</a:t>
            </a:r>
            <a:endParaRPr i="0"/>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As a school, we also prioritise reading to the children daily to encourage the love of reading.</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8c1747b8ad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8c1747b8ad_0_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8bf07bf2f6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0" name="Google Shape;310;g38bf07bf2f6_0_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rtl="0" algn="l">
              <a:spcBef>
                <a:spcPts val="0"/>
              </a:spcBef>
              <a:spcAft>
                <a:spcPts val="0"/>
              </a:spcAft>
              <a:buClr>
                <a:srgbClr val="000000"/>
              </a:buClr>
              <a:buSzPts val="1200"/>
              <a:buFont typeface="Arial"/>
              <a:buChar char="•"/>
            </a:pPr>
            <a:r>
              <a:rPr lang="en-US">
                <a:latin typeface="Calibri"/>
                <a:ea typeface="Calibri"/>
                <a:cs typeface="Calibri"/>
                <a:sym typeface="Calibri"/>
              </a:rPr>
              <a:t>To provide guidance on reading the shared book at home</a:t>
            </a:r>
            <a:endParaRPr b="0">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t/>
            </a:r>
            <a:endParaRPr b="0">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1"/>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Reading to your child daily can open a variety of doors to your child's education, imagination and well-being.</a:t>
            </a:r>
            <a:endParaRPr/>
          </a:p>
          <a:p>
            <a:pPr indent="-171450" lvl="0" marL="171450" rtl="0" algn="l">
              <a:spcBef>
                <a:spcPts val="0"/>
              </a:spcBef>
              <a:spcAft>
                <a:spcPts val="0"/>
              </a:spcAft>
              <a:buClr>
                <a:srgbClr val="000000"/>
              </a:buClr>
              <a:buSzPts val="1200"/>
              <a:buFont typeface="Arial"/>
              <a:buChar char="•"/>
            </a:pPr>
            <a:r>
              <a:rPr i="0" lang="en-US">
                <a:latin typeface="Calibri"/>
                <a:ea typeface="Calibri"/>
                <a:cs typeface="Calibri"/>
                <a:sym typeface="Calibri"/>
              </a:rPr>
              <a:t>Read the slide.</a:t>
            </a:r>
            <a:endParaRPr i="0"/>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As a school, we also prioritise reading to the children daily to encourage the love of reading.</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8bf07bf2f6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6" name="Google Shape;316;g38bf07bf2f6_0_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rtl="0" algn="l">
              <a:spcBef>
                <a:spcPts val="0"/>
              </a:spcBef>
              <a:spcAft>
                <a:spcPts val="0"/>
              </a:spcAft>
              <a:buClr>
                <a:srgbClr val="000000"/>
              </a:buClr>
              <a:buSzPts val="1200"/>
              <a:buFont typeface="Arial"/>
              <a:buChar char="•"/>
            </a:pPr>
            <a:r>
              <a:rPr lang="en-US">
                <a:latin typeface="Calibri"/>
                <a:ea typeface="Calibri"/>
                <a:cs typeface="Calibri"/>
                <a:sym typeface="Calibri"/>
              </a:rPr>
              <a:t>To provide guidance on reading the shared book at home</a:t>
            </a:r>
            <a:endParaRPr b="0">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t/>
            </a:r>
            <a:endParaRPr b="0">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1"/>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Reading to your child daily can open a variety of doors to your child's education, imagination and well-being.</a:t>
            </a:r>
            <a:endParaRPr/>
          </a:p>
          <a:p>
            <a:pPr indent="-171450" lvl="0" marL="171450" rtl="0" algn="l">
              <a:spcBef>
                <a:spcPts val="0"/>
              </a:spcBef>
              <a:spcAft>
                <a:spcPts val="0"/>
              </a:spcAft>
              <a:buClr>
                <a:srgbClr val="000000"/>
              </a:buClr>
              <a:buSzPts val="1200"/>
              <a:buFont typeface="Arial"/>
              <a:buChar char="•"/>
            </a:pPr>
            <a:r>
              <a:rPr i="0" lang="en-US">
                <a:latin typeface="Calibri"/>
                <a:ea typeface="Calibri"/>
                <a:cs typeface="Calibri"/>
                <a:sym typeface="Calibri"/>
              </a:rPr>
              <a:t>Read the slide.</a:t>
            </a:r>
            <a:endParaRPr i="0"/>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As a school, we also prioritise reading to the children daily to encourage the love of reading.</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8bf07bf2f6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2" name="Google Shape;322;g38bf07bf2f6_0_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rtl="0" algn="l">
              <a:spcBef>
                <a:spcPts val="0"/>
              </a:spcBef>
              <a:spcAft>
                <a:spcPts val="0"/>
              </a:spcAft>
              <a:buClr>
                <a:srgbClr val="000000"/>
              </a:buClr>
              <a:buSzPts val="1200"/>
              <a:buFont typeface="Arial"/>
              <a:buChar char="•"/>
            </a:pPr>
            <a:r>
              <a:rPr lang="en-US">
                <a:latin typeface="Calibri"/>
                <a:ea typeface="Calibri"/>
                <a:cs typeface="Calibri"/>
                <a:sym typeface="Calibri"/>
              </a:rPr>
              <a:t>To provide guidance on reading the shared book at home</a:t>
            </a:r>
            <a:endParaRPr b="0">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t/>
            </a:r>
            <a:endParaRPr b="0">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1"/>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Reading to your child daily can open a variety of doors to your child's education, imagination and well-being.</a:t>
            </a:r>
            <a:endParaRPr/>
          </a:p>
          <a:p>
            <a:pPr indent="-171450" lvl="0" marL="171450" rtl="0" algn="l">
              <a:spcBef>
                <a:spcPts val="0"/>
              </a:spcBef>
              <a:spcAft>
                <a:spcPts val="0"/>
              </a:spcAft>
              <a:buClr>
                <a:srgbClr val="000000"/>
              </a:buClr>
              <a:buSzPts val="1200"/>
              <a:buFont typeface="Arial"/>
              <a:buChar char="•"/>
            </a:pPr>
            <a:r>
              <a:rPr i="0" lang="en-US">
                <a:latin typeface="Calibri"/>
                <a:ea typeface="Calibri"/>
                <a:cs typeface="Calibri"/>
                <a:sym typeface="Calibri"/>
              </a:rPr>
              <a:t>Read the slide.</a:t>
            </a:r>
            <a:endParaRPr i="0"/>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As a school, we also prioritise reading to the children daily to encourage the love of reading.</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8" name="Google Shape;328;p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rtl="0" algn="l">
              <a:spcBef>
                <a:spcPts val="0"/>
              </a:spcBef>
              <a:spcAft>
                <a:spcPts val="0"/>
              </a:spcAft>
              <a:buClr>
                <a:srgbClr val="000000"/>
              </a:buClr>
              <a:buSzPts val="1200"/>
              <a:buFont typeface="Arial"/>
              <a:buChar char="•"/>
            </a:pPr>
            <a:r>
              <a:rPr b="0" lang="en-US"/>
              <a:t>Key takeaway/</a:t>
            </a:r>
            <a:r>
              <a:rPr b="0" lang="en-US">
                <a:latin typeface="Calibri"/>
                <a:ea typeface="Calibri"/>
                <a:cs typeface="Calibri"/>
                <a:sym typeface="Calibri"/>
              </a:rPr>
              <a:t>f</a:t>
            </a:r>
            <a:r>
              <a:rPr lang="en-US">
                <a:latin typeface="Calibri"/>
                <a:ea typeface="Calibri"/>
                <a:cs typeface="Calibri"/>
                <a:sym typeface="Calibri"/>
              </a:rPr>
              <a:t>inal message</a:t>
            </a:r>
            <a:endParaRPr/>
          </a:p>
          <a:p>
            <a:pPr indent="-95250" lvl="0" marL="171450" rtl="0" algn="l">
              <a:spcBef>
                <a:spcPts val="0"/>
              </a:spcBef>
              <a:spcAft>
                <a:spcPts val="0"/>
              </a:spcAft>
              <a:buClr>
                <a:srgbClr val="000000"/>
              </a:buClr>
              <a:buSzPts val="1200"/>
              <a:buFont typeface="Arial"/>
              <a:buNone/>
            </a:pPr>
            <a:r>
              <a:t/>
            </a:r>
            <a:endParaRPr b="1">
              <a:latin typeface="Calibri"/>
              <a:ea typeface="Calibri"/>
              <a:cs typeface="Calibri"/>
              <a:sym typeface="Calibri"/>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0">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0" lang="en-US"/>
              <a:t>Read the quote.</a:t>
            </a:r>
            <a:endParaRPr i="0"/>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Working together will ensure that your children become skilled readers.</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 name="Google Shape;94;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Due to these concerns…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1" name="Google Shape;101;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HCJS, we begin with ensuring the children’s understanding of phonics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8bf07bf2f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8bf07bf2f6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4" name="Google Shape;114;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rtl="0" algn="l">
              <a:spcBef>
                <a:spcPts val="0"/>
              </a:spcBef>
              <a:spcAft>
                <a:spcPts val="0"/>
              </a:spcAft>
              <a:buClr>
                <a:srgbClr val="000000"/>
              </a:buClr>
              <a:buSzPts val="1200"/>
              <a:buFont typeface="Arial"/>
              <a:buChar char="•"/>
            </a:pPr>
            <a:r>
              <a:rPr b="0" lang="en-US"/>
              <a:t>To share </a:t>
            </a:r>
            <a:r>
              <a:rPr b="0" lang="en-US">
                <a:latin typeface="Calibri"/>
                <a:ea typeface="Calibri"/>
                <a:cs typeface="Calibri"/>
                <a:sym typeface="Calibri"/>
              </a:rPr>
              <a:t>the link that research has established between loving reading and being successful academically</a:t>
            </a:r>
            <a:endParaRPr b="0">
              <a:latin typeface="Calibri"/>
              <a:ea typeface="Calibri"/>
              <a:cs typeface="Calibri"/>
              <a:sym typeface="Calibri"/>
            </a:endParaRPr>
          </a:p>
          <a:p>
            <a:pPr indent="-95250" lvl="0" marL="171450" rtl="0" algn="l">
              <a:spcBef>
                <a:spcPts val="0"/>
              </a:spcBef>
              <a:spcAft>
                <a:spcPts val="0"/>
              </a:spcAft>
              <a:buClr>
                <a:srgbClr val="000000"/>
              </a:buClr>
              <a:buSzPts val="1200"/>
              <a:buFont typeface="Arial"/>
              <a:buNone/>
            </a:pPr>
            <a:r>
              <a:t/>
            </a:r>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Let's start our session with a quote from the Organisation for Economic Co-operation and Development ...</a:t>
            </a:r>
            <a:endParaRPr>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0" lang="en-US">
                <a:latin typeface="Calibri"/>
                <a:ea typeface="Calibri"/>
                <a:cs typeface="Calibri"/>
                <a:sym typeface="Calibri"/>
              </a:rPr>
              <a:t>Read the quote.</a:t>
            </a:r>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This quote reminds us of the importance not just of teaching children to read, but also of teaching them to love reading. </a:t>
            </a:r>
            <a:endParaRPr>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Today, we're going to talk about phonics, but we always see phonics as the route into reading and a love of reading as the ultimate goal of phonics teaching.</a:t>
            </a:r>
            <a:endParaRPr>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9" name="Google Shape;119;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lang="en-US">
                <a:latin typeface="Calibri"/>
                <a:ea typeface="Calibri"/>
                <a:cs typeface="Calibri"/>
                <a:sym typeface="Calibri"/>
              </a:rPr>
              <a:t>Slide purpose:</a:t>
            </a:r>
            <a:endParaRPr/>
          </a:p>
          <a:p>
            <a:pPr indent="-171450" lvl="0" marL="171450" marR="0" rtl="0" algn="l">
              <a:lnSpc>
                <a:spcPct val="100000"/>
              </a:lnSpc>
              <a:spcBef>
                <a:spcPts val="0"/>
              </a:spcBef>
              <a:spcAft>
                <a:spcPts val="0"/>
              </a:spcAft>
              <a:buClr>
                <a:srgbClr val="000000"/>
              </a:buClr>
              <a:buSzPts val="1200"/>
              <a:buFont typeface="Arial"/>
              <a:buChar char="•"/>
            </a:pPr>
            <a:r>
              <a:rPr b="0" lang="en-US">
                <a:latin typeface="Calibri"/>
                <a:ea typeface="Calibri"/>
                <a:cs typeface="Calibri"/>
                <a:sym typeface="Calibri"/>
              </a:rPr>
              <a:t>To i</a:t>
            </a:r>
            <a:r>
              <a:rPr lang="en-US">
                <a:latin typeface="Calibri"/>
                <a:ea typeface="Calibri"/>
                <a:cs typeface="Calibri"/>
                <a:sym typeface="Calibri"/>
              </a:rPr>
              <a:t>nform that all schools must teach phonics but explain your school's choice of SSP</a:t>
            </a:r>
            <a:endParaRPr>
              <a:latin typeface="Calibri"/>
              <a:ea typeface="Calibri"/>
              <a:cs typeface="Calibri"/>
              <a:sym typeface="Calibri"/>
            </a:endParaRPr>
          </a:p>
          <a:p>
            <a:pPr indent="-95250" lvl="0" marL="171450" rtl="0" algn="l">
              <a:spcBef>
                <a:spcPts val="0"/>
              </a:spcBef>
              <a:spcAft>
                <a:spcPts val="0"/>
              </a:spcAft>
              <a:buClr>
                <a:srgbClr val="000000"/>
              </a:buClr>
              <a:buSzPts val="1200"/>
              <a:buFont typeface="Arial"/>
              <a:buNone/>
            </a:pPr>
            <a:r>
              <a:t/>
            </a:r>
            <a:endParaRPr/>
          </a:p>
          <a:p>
            <a:pPr indent="0" lvl="0" marL="0" rtl="0" algn="l">
              <a:spcBef>
                <a:spcPts val="0"/>
              </a:spcBef>
              <a:spcAft>
                <a:spcPts val="0"/>
              </a:spcAft>
              <a:buClr>
                <a:srgbClr val="000000"/>
              </a:buClr>
              <a:buSzPts val="1200"/>
              <a:buFont typeface="Arial"/>
              <a:buNone/>
            </a:pPr>
            <a:r>
              <a:rPr b="1" lang="en-US">
                <a:latin typeface="Calibri"/>
                <a:ea typeface="Calibri"/>
                <a:cs typeface="Calibri"/>
                <a:sym typeface="Calibri"/>
              </a:rPr>
              <a:t>Suggested script:</a:t>
            </a:r>
            <a:endParaRPr b="0">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b="0" i="0" lang="en-US">
                <a:latin typeface="Calibri"/>
                <a:ea typeface="Calibri"/>
                <a:cs typeface="Calibri"/>
                <a:sym typeface="Calibri"/>
              </a:rPr>
              <a:t>Read the slide.</a:t>
            </a:r>
            <a:endParaRPr/>
          </a:p>
          <a:p>
            <a:pPr indent="-171450" lvl="0" marL="171450" rtl="0" algn="l">
              <a:spcBef>
                <a:spcPts val="0"/>
              </a:spcBef>
              <a:spcAft>
                <a:spcPts val="0"/>
              </a:spcAft>
              <a:buClr>
                <a:srgbClr val="000000"/>
              </a:buClr>
              <a:buSzPts val="1200"/>
              <a:buFont typeface="Arial"/>
              <a:buChar char="•"/>
            </a:pPr>
            <a:r>
              <a:rPr i="1" lang="en-US">
                <a:latin typeface="Calibri"/>
                <a:ea typeface="Calibri"/>
                <a:cs typeface="Calibri"/>
                <a:sym typeface="Calibri"/>
              </a:rPr>
              <a:t>However, we recognise that, for a range reasons, some children will need support with phonics beyond Year 1 to support them to become skilled, fluent readers who enjoy books and other texts.</a:t>
            </a:r>
            <a:endParaRPr i="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89dc9eeb7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89dc9eeb7a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7" name="Shape 7"/>
        <p:cNvGrpSpPr/>
        <p:nvPr/>
      </p:nvGrpSpPr>
      <p:grpSpPr>
        <a:xfrm>
          <a:off x="0" y="0"/>
          <a:ext cx="0" cy="0"/>
          <a:chOff x="0" y="0"/>
          <a:chExt cx="0" cy="0"/>
        </a:xfrm>
      </p:grpSpPr>
      <p:sp>
        <p:nvSpPr>
          <p:cNvPr id="8" name="Google Shape;8;p36"/>
          <p:cNvSpPr txBox="1"/>
          <p:nvPr>
            <p:ph idx="1" type="body"/>
          </p:nvPr>
        </p:nvSpPr>
        <p:spPr>
          <a:xfrm>
            <a:off x="1488003" y="2636912"/>
            <a:ext cx="9215995" cy="3168352"/>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20000"/>
              </a:lnSpc>
              <a:spcBef>
                <a:spcPts val="1000"/>
              </a:spcBef>
              <a:spcAft>
                <a:spcPts val="0"/>
              </a:spcAft>
              <a:buClr>
                <a:schemeClr val="lt1"/>
              </a:buClr>
              <a:buSzPts val="2600"/>
              <a:buFont typeface="Arial"/>
              <a:buNone/>
              <a:defRPr b="1" i="0" sz="2600" u="none" cap="none" strike="noStrike">
                <a:solidFill>
                  <a:schemeClr val="lt1"/>
                </a:solidFill>
                <a:latin typeface="Calibri"/>
                <a:ea typeface="Calibri"/>
                <a:cs typeface="Calibri"/>
                <a:sym typeface="Calibri"/>
              </a:defRPr>
            </a:lvl1pPr>
            <a:lvl2pPr indent="-228600" lvl="1" marL="9144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2pPr>
            <a:lvl3pPr indent="-228600" lvl="2" marL="13716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3pPr>
            <a:lvl4pPr indent="-228600" lvl="3" marL="18288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4pPr>
            <a:lvl5pPr indent="-228600" lvl="4" marL="22860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 name="Google Shape;9;p36"/>
          <p:cNvPicPr preferRelativeResize="0"/>
          <p:nvPr/>
        </p:nvPicPr>
        <p:blipFill rotWithShape="1">
          <a:blip r:embed="rId2">
            <a:alphaModFix/>
          </a:blip>
          <a:srcRect b="0" l="0" r="0" t="0"/>
          <a:stretch/>
        </p:blipFill>
        <p:spPr>
          <a:xfrm>
            <a:off x="479376" y="1916832"/>
            <a:ext cx="792088" cy="582685"/>
          </a:xfrm>
          <a:prstGeom prst="rect">
            <a:avLst/>
          </a:prstGeom>
          <a:noFill/>
          <a:ln>
            <a:noFill/>
          </a:ln>
        </p:spPr>
      </p:pic>
      <p:pic>
        <p:nvPicPr>
          <p:cNvPr id="10" name="Google Shape;10;p36"/>
          <p:cNvPicPr preferRelativeResize="0"/>
          <p:nvPr/>
        </p:nvPicPr>
        <p:blipFill rotWithShape="1">
          <a:blip r:embed="rId2">
            <a:alphaModFix/>
          </a:blip>
          <a:srcRect b="0" l="0" r="0" t="0"/>
          <a:stretch/>
        </p:blipFill>
        <p:spPr>
          <a:xfrm rot="10800000">
            <a:off x="10848528" y="5805264"/>
            <a:ext cx="792088" cy="58268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bg>
      <p:bgPr>
        <a:solidFill>
          <a:schemeClr val="accent2"/>
        </a:solidFill>
      </p:bgPr>
    </p:bg>
    <p:spTree>
      <p:nvGrpSpPr>
        <p:cNvPr id="39" name="Shape 3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3" name="Shape 43"/>
        <p:cNvGrpSpPr/>
        <p:nvPr/>
      </p:nvGrpSpPr>
      <p:grpSpPr>
        <a:xfrm>
          <a:off x="0" y="0"/>
          <a:ext cx="0" cy="0"/>
          <a:chOff x="0" y="0"/>
          <a:chExt cx="0" cy="0"/>
        </a:xfrm>
      </p:grpSpPr>
      <p:sp>
        <p:nvSpPr>
          <p:cNvPr id="44" name="Google Shape;44;p41"/>
          <p:cNvSpPr txBox="1"/>
          <p:nvPr>
            <p:ph idx="1" type="body"/>
          </p:nvPr>
        </p:nvSpPr>
        <p:spPr>
          <a:xfrm>
            <a:off x="1488003" y="2636912"/>
            <a:ext cx="9215995" cy="3168352"/>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20000"/>
              </a:lnSpc>
              <a:spcBef>
                <a:spcPts val="1000"/>
              </a:spcBef>
              <a:spcAft>
                <a:spcPts val="0"/>
              </a:spcAft>
              <a:buClr>
                <a:schemeClr val="lt1"/>
              </a:buClr>
              <a:buSzPts val="2600"/>
              <a:buFont typeface="Arial"/>
              <a:buNone/>
              <a:defRPr b="1" i="0" sz="2600" u="none" cap="none" strike="noStrike">
                <a:solidFill>
                  <a:schemeClr val="lt1"/>
                </a:solidFill>
                <a:latin typeface="Calibri"/>
                <a:ea typeface="Calibri"/>
                <a:cs typeface="Calibri"/>
                <a:sym typeface="Calibri"/>
              </a:defRPr>
            </a:lvl1pPr>
            <a:lvl2pPr indent="-228600" lvl="1" marL="9144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2pPr>
            <a:lvl3pPr indent="-228600" lvl="2" marL="13716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3pPr>
            <a:lvl4pPr indent="-228600" lvl="3" marL="18288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4pPr>
            <a:lvl5pPr indent="-228600" lvl="4" marL="22860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5" name="Google Shape;45;p41"/>
          <p:cNvPicPr preferRelativeResize="0"/>
          <p:nvPr/>
        </p:nvPicPr>
        <p:blipFill rotWithShape="1">
          <a:blip r:embed="rId2">
            <a:alphaModFix/>
          </a:blip>
          <a:srcRect b="0" l="0" r="0" t="0"/>
          <a:stretch/>
        </p:blipFill>
        <p:spPr>
          <a:xfrm>
            <a:off x="479376" y="1916832"/>
            <a:ext cx="792088" cy="582685"/>
          </a:xfrm>
          <a:prstGeom prst="rect">
            <a:avLst/>
          </a:prstGeom>
          <a:noFill/>
          <a:ln>
            <a:noFill/>
          </a:ln>
        </p:spPr>
      </p:pic>
      <p:pic>
        <p:nvPicPr>
          <p:cNvPr id="46" name="Google Shape;46;p41"/>
          <p:cNvPicPr preferRelativeResize="0"/>
          <p:nvPr/>
        </p:nvPicPr>
        <p:blipFill rotWithShape="1">
          <a:blip r:embed="rId2">
            <a:alphaModFix/>
          </a:blip>
          <a:srcRect b="0" l="0" r="0" t="0"/>
          <a:stretch/>
        </p:blipFill>
        <p:spPr>
          <a:xfrm rot="10800000">
            <a:off x="10848528" y="5805264"/>
            <a:ext cx="792088" cy="58268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47" name="Shape 47"/>
        <p:cNvGrpSpPr/>
        <p:nvPr/>
      </p:nvGrpSpPr>
      <p:grpSpPr>
        <a:xfrm>
          <a:off x="0" y="0"/>
          <a:ext cx="0" cy="0"/>
          <a:chOff x="0" y="0"/>
          <a:chExt cx="0" cy="0"/>
        </a:xfrm>
      </p:grpSpPr>
      <p:sp>
        <p:nvSpPr>
          <p:cNvPr id="48" name="Google Shape;48;p58"/>
          <p:cNvSpPr txBox="1"/>
          <p:nvPr>
            <p:ph idx="1" type="body"/>
          </p:nvPr>
        </p:nvSpPr>
        <p:spPr>
          <a:xfrm>
            <a:off x="479376" y="1916832"/>
            <a:ext cx="5256584" cy="43924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959"/>
              </a:buClr>
              <a:buSzPts val="2800"/>
              <a:buFont typeface="Arial"/>
              <a:buChar char="•"/>
              <a:defRPr b="0" i="0" sz="2800" u="none" cap="none" strike="noStrike">
                <a:solidFill>
                  <a:srgbClr val="595959"/>
                </a:solidFill>
                <a:latin typeface="Calibri"/>
                <a:ea typeface="Calibri"/>
                <a:cs typeface="Calibri"/>
                <a:sym typeface="Calibri"/>
              </a:defRPr>
            </a:lvl1pPr>
            <a:lvl2pPr indent="-381000" lvl="1" marL="914400" marR="0" rtl="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Calibri"/>
                <a:ea typeface="Calibri"/>
                <a:cs typeface="Calibri"/>
                <a:sym typeface="Calibri"/>
              </a:defRPr>
            </a:lvl2pPr>
            <a:lvl3pPr indent="-355600" lvl="2" marL="13716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3pPr>
            <a:lvl4pPr indent="-355600" lvl="3" marL="18288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4pPr>
            <a:lvl5pPr indent="-355600" lvl="4" marL="22860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 name="Google Shape;49;p58"/>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SzPts val="1400"/>
              <a:buNone/>
              <a:defRPr b="0" i="0" sz="4000" u="none" cap="none" strike="noStrike">
                <a:solidFill>
                  <a:schemeClr val="accent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0" name="Google Shape;50;p58"/>
          <p:cNvSpPr txBox="1"/>
          <p:nvPr>
            <p:ph idx="2" type="body"/>
          </p:nvPr>
        </p:nvSpPr>
        <p:spPr>
          <a:xfrm>
            <a:off x="6240016" y="1916832"/>
            <a:ext cx="5256584" cy="43924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959"/>
              </a:buClr>
              <a:buSzPts val="2800"/>
              <a:buFont typeface="Arial"/>
              <a:buChar char="•"/>
              <a:defRPr b="0" i="0" sz="2800" u="none" cap="none" strike="noStrike">
                <a:solidFill>
                  <a:srgbClr val="595959"/>
                </a:solidFill>
                <a:latin typeface="Calibri"/>
                <a:ea typeface="Calibri"/>
                <a:cs typeface="Calibri"/>
                <a:sym typeface="Calibri"/>
              </a:defRPr>
            </a:lvl1pPr>
            <a:lvl2pPr indent="-381000" lvl="1" marL="914400" marR="0" rtl="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Calibri"/>
                <a:ea typeface="Calibri"/>
                <a:cs typeface="Calibri"/>
                <a:sym typeface="Calibri"/>
              </a:defRPr>
            </a:lvl2pPr>
            <a:lvl3pPr indent="-355600" lvl="2" marL="13716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3pPr>
            <a:lvl4pPr indent="-355600" lvl="3" marL="18288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4pPr>
            <a:lvl5pPr indent="-355600" lvl="4" marL="22860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51" name="Shape 51"/>
        <p:cNvGrpSpPr/>
        <p:nvPr/>
      </p:nvGrpSpPr>
      <p:grpSpPr>
        <a:xfrm>
          <a:off x="0" y="0"/>
          <a:ext cx="0" cy="0"/>
          <a:chOff x="0" y="0"/>
          <a:chExt cx="0" cy="0"/>
        </a:xfrm>
      </p:grpSpPr>
      <p:sp>
        <p:nvSpPr>
          <p:cNvPr id="52" name="Google Shape;52;p59"/>
          <p:cNvSpPr txBox="1"/>
          <p:nvPr>
            <p:ph idx="1" type="body"/>
          </p:nvPr>
        </p:nvSpPr>
        <p:spPr>
          <a:xfrm>
            <a:off x="479376" y="1916832"/>
            <a:ext cx="11161240" cy="43924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959"/>
              </a:buClr>
              <a:buSzPts val="2800"/>
              <a:buFont typeface="Arial"/>
              <a:buChar char="•"/>
              <a:defRPr b="0" i="0" sz="2800" u="none" cap="none" strike="noStrike">
                <a:solidFill>
                  <a:srgbClr val="595959"/>
                </a:solidFill>
                <a:latin typeface="Calibri"/>
                <a:ea typeface="Calibri"/>
                <a:cs typeface="Calibri"/>
                <a:sym typeface="Calibri"/>
              </a:defRPr>
            </a:lvl1pPr>
            <a:lvl2pPr indent="-381000" lvl="1" marL="914400" marR="0" rtl="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Calibri"/>
                <a:ea typeface="Calibri"/>
                <a:cs typeface="Calibri"/>
                <a:sym typeface="Calibri"/>
              </a:defRPr>
            </a:lvl2pPr>
            <a:lvl3pPr indent="-355600" lvl="2" marL="13716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3pPr>
            <a:lvl4pPr indent="-355600" lvl="3" marL="18288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4pPr>
            <a:lvl5pPr indent="-355600" lvl="4" marL="22860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59"/>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SzPts val="1400"/>
              <a:buNone/>
              <a:defRPr b="0" i="0" sz="4000" u="none" cap="none" strike="noStrike">
                <a:solidFill>
                  <a:schemeClr val="accent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7" name="Shape 57"/>
        <p:cNvGrpSpPr/>
        <p:nvPr/>
      </p:nvGrpSpPr>
      <p:grpSpPr>
        <a:xfrm>
          <a:off x="0" y="0"/>
          <a:ext cx="0" cy="0"/>
          <a:chOff x="0" y="0"/>
          <a:chExt cx="0" cy="0"/>
        </a:xfrm>
      </p:grpSpPr>
      <p:sp>
        <p:nvSpPr>
          <p:cNvPr id="58" name="Google Shape;58;p45"/>
          <p:cNvSpPr txBox="1"/>
          <p:nvPr>
            <p:ph idx="1" type="body"/>
          </p:nvPr>
        </p:nvSpPr>
        <p:spPr>
          <a:xfrm>
            <a:off x="1488003" y="2636912"/>
            <a:ext cx="9215995" cy="3168352"/>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20000"/>
              </a:lnSpc>
              <a:spcBef>
                <a:spcPts val="1000"/>
              </a:spcBef>
              <a:spcAft>
                <a:spcPts val="0"/>
              </a:spcAft>
              <a:buClr>
                <a:schemeClr val="lt1"/>
              </a:buClr>
              <a:buSzPts val="2600"/>
              <a:buFont typeface="Arial"/>
              <a:buNone/>
              <a:defRPr b="1" i="0" sz="2600" u="none" cap="none" strike="noStrike">
                <a:solidFill>
                  <a:schemeClr val="lt1"/>
                </a:solidFill>
                <a:latin typeface="Calibri"/>
                <a:ea typeface="Calibri"/>
                <a:cs typeface="Calibri"/>
                <a:sym typeface="Calibri"/>
              </a:defRPr>
            </a:lvl1pPr>
            <a:lvl2pPr indent="-228600" lvl="1" marL="9144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2pPr>
            <a:lvl3pPr indent="-228600" lvl="2" marL="13716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3pPr>
            <a:lvl4pPr indent="-228600" lvl="3" marL="18288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4pPr>
            <a:lvl5pPr indent="-228600" lvl="4" marL="22860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59" name="Google Shape;59;p45"/>
          <p:cNvPicPr preferRelativeResize="0"/>
          <p:nvPr/>
        </p:nvPicPr>
        <p:blipFill rotWithShape="1">
          <a:blip r:embed="rId2">
            <a:alphaModFix/>
          </a:blip>
          <a:srcRect b="0" l="0" r="0" t="0"/>
          <a:stretch/>
        </p:blipFill>
        <p:spPr>
          <a:xfrm>
            <a:off x="479376" y="1916832"/>
            <a:ext cx="792088" cy="582685"/>
          </a:xfrm>
          <a:prstGeom prst="rect">
            <a:avLst/>
          </a:prstGeom>
          <a:noFill/>
          <a:ln>
            <a:noFill/>
          </a:ln>
        </p:spPr>
      </p:pic>
      <p:pic>
        <p:nvPicPr>
          <p:cNvPr id="60" name="Google Shape;60;p45"/>
          <p:cNvPicPr preferRelativeResize="0"/>
          <p:nvPr/>
        </p:nvPicPr>
        <p:blipFill rotWithShape="1">
          <a:blip r:embed="rId2">
            <a:alphaModFix/>
          </a:blip>
          <a:srcRect b="0" l="0" r="0" t="0"/>
          <a:stretch/>
        </p:blipFill>
        <p:spPr>
          <a:xfrm rot="10800000">
            <a:off x="10848528" y="5805264"/>
            <a:ext cx="792088" cy="58268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61" name="Shape 61"/>
        <p:cNvGrpSpPr/>
        <p:nvPr/>
      </p:nvGrpSpPr>
      <p:grpSpPr>
        <a:xfrm>
          <a:off x="0" y="0"/>
          <a:ext cx="0" cy="0"/>
          <a:chOff x="0" y="0"/>
          <a:chExt cx="0" cy="0"/>
        </a:xfrm>
      </p:grpSpPr>
      <p:sp>
        <p:nvSpPr>
          <p:cNvPr id="62" name="Google Shape;62;p60"/>
          <p:cNvSpPr txBox="1"/>
          <p:nvPr>
            <p:ph idx="1" type="body"/>
          </p:nvPr>
        </p:nvSpPr>
        <p:spPr>
          <a:xfrm>
            <a:off x="479376" y="1916832"/>
            <a:ext cx="11161240" cy="43924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959"/>
              </a:buClr>
              <a:buSzPts val="2800"/>
              <a:buFont typeface="Arial"/>
              <a:buChar char="•"/>
              <a:defRPr b="0" i="0" sz="2800" u="none" cap="none" strike="noStrike">
                <a:solidFill>
                  <a:srgbClr val="595959"/>
                </a:solidFill>
                <a:latin typeface="Calibri"/>
                <a:ea typeface="Calibri"/>
                <a:cs typeface="Calibri"/>
                <a:sym typeface="Calibri"/>
              </a:defRPr>
            </a:lvl1pPr>
            <a:lvl2pPr indent="-381000" lvl="1" marL="914400" marR="0" rtl="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Calibri"/>
                <a:ea typeface="Calibri"/>
                <a:cs typeface="Calibri"/>
                <a:sym typeface="Calibri"/>
              </a:defRPr>
            </a:lvl2pPr>
            <a:lvl3pPr indent="-355600" lvl="2" marL="13716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3pPr>
            <a:lvl4pPr indent="-355600" lvl="3" marL="18288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4pPr>
            <a:lvl5pPr indent="-355600" lvl="4" marL="22860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60"/>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SzPts val="1400"/>
              <a:buNone/>
              <a:defRPr b="0" i="0" sz="4000" u="none" cap="none" strike="noStrike">
                <a:solidFill>
                  <a:schemeClr val="accent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bg>
      <p:bgPr>
        <a:solidFill>
          <a:schemeClr val="accent2"/>
        </a:solidFill>
      </p:bgPr>
    </p:bg>
    <p:spTree>
      <p:nvGrpSpPr>
        <p:cNvPr id="66" name="Shape 66"/>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bg>
      <p:bgPr>
        <a:solidFill>
          <a:schemeClr val="accent6"/>
        </a:solidFill>
      </p:bgPr>
    </p:bg>
    <p:spTree>
      <p:nvGrpSpPr>
        <p:cNvPr id="67" name="Shape 67"/>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solidFill>
          <a:schemeClr val="accent3"/>
        </a:solidFill>
      </p:bgPr>
    </p:bg>
    <p:spTree>
      <p:nvGrpSpPr>
        <p:cNvPr id="68" name="Shape 68"/>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bg>
      <p:bgPr>
        <a:solidFill>
          <a:schemeClr val="accent1"/>
        </a:solidFill>
      </p:bgPr>
    </p:bg>
    <p:spTree>
      <p:nvGrpSpPr>
        <p:cNvPr id="69" name="Shape 6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1" name="Shape 11"/>
        <p:cNvGrpSpPr/>
        <p:nvPr/>
      </p:nvGrpSpPr>
      <p:grpSpPr>
        <a:xfrm>
          <a:off x="0" y="0"/>
          <a:ext cx="0" cy="0"/>
          <a:chOff x="0" y="0"/>
          <a:chExt cx="0" cy="0"/>
        </a:xfrm>
      </p:grpSpPr>
      <p:sp>
        <p:nvSpPr>
          <p:cNvPr id="12" name="Google Shape;12;p3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solidFill>
          <a:schemeClr val="accent4"/>
        </a:solidFill>
      </p:bgPr>
    </p:bg>
    <p:spTree>
      <p:nvGrpSpPr>
        <p:cNvPr id="70" name="Shape 7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 name="Shape 13"/>
        <p:cNvGrpSpPr/>
        <p:nvPr/>
      </p:nvGrpSpPr>
      <p:grpSpPr>
        <a:xfrm>
          <a:off x="0" y="0"/>
          <a:ext cx="0" cy="0"/>
          <a:chOff x="0" y="0"/>
          <a:chExt cx="0" cy="0"/>
        </a:xfrm>
      </p:grpSpPr>
      <p:sp>
        <p:nvSpPr>
          <p:cNvPr id="14" name="Google Shape;14;p42"/>
          <p:cNvSpPr txBox="1"/>
          <p:nvPr>
            <p:ph idx="1" type="body"/>
          </p:nvPr>
        </p:nvSpPr>
        <p:spPr>
          <a:xfrm>
            <a:off x="479376" y="1916832"/>
            <a:ext cx="11161240" cy="43924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959"/>
              </a:buClr>
              <a:buSzPts val="2800"/>
              <a:buFont typeface="Arial"/>
              <a:buChar char="•"/>
              <a:defRPr b="0" i="0" sz="2800" u="none" cap="none" strike="noStrike">
                <a:solidFill>
                  <a:srgbClr val="595959"/>
                </a:solidFill>
                <a:latin typeface="Calibri"/>
                <a:ea typeface="Calibri"/>
                <a:cs typeface="Calibri"/>
                <a:sym typeface="Calibri"/>
              </a:defRPr>
            </a:lvl1pPr>
            <a:lvl2pPr indent="-381000" lvl="1" marL="914400" marR="0" rtl="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Calibri"/>
                <a:ea typeface="Calibri"/>
                <a:cs typeface="Calibri"/>
                <a:sym typeface="Calibri"/>
              </a:defRPr>
            </a:lvl2pPr>
            <a:lvl3pPr indent="-355600" lvl="2" marL="13716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3pPr>
            <a:lvl4pPr indent="-355600" lvl="3" marL="18288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4pPr>
            <a:lvl5pPr indent="-355600" lvl="4" marL="22860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 name="Google Shape;15;p42"/>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SzPts val="1400"/>
              <a:buNone/>
              <a:defRPr b="0" i="0" sz="4000" u="none" cap="none" strike="noStrike">
                <a:solidFill>
                  <a:schemeClr val="accent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6" name="Shape 16"/>
        <p:cNvGrpSpPr/>
        <p:nvPr/>
      </p:nvGrpSpPr>
      <p:grpSpPr>
        <a:xfrm>
          <a:off x="0" y="0"/>
          <a:ext cx="0" cy="0"/>
          <a:chOff x="0" y="0"/>
          <a:chExt cx="0" cy="0"/>
        </a:xfrm>
      </p:grpSpPr>
      <p:sp>
        <p:nvSpPr>
          <p:cNvPr id="17" name="Google Shape;17;p43"/>
          <p:cNvSpPr txBox="1"/>
          <p:nvPr>
            <p:ph idx="1" type="body"/>
          </p:nvPr>
        </p:nvSpPr>
        <p:spPr>
          <a:xfrm>
            <a:off x="479376" y="1916832"/>
            <a:ext cx="5256584" cy="43924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959"/>
              </a:buClr>
              <a:buSzPts val="2800"/>
              <a:buFont typeface="Arial"/>
              <a:buChar char="•"/>
              <a:defRPr b="0" i="0" sz="2800" u="none" cap="none" strike="noStrike">
                <a:solidFill>
                  <a:srgbClr val="595959"/>
                </a:solidFill>
                <a:latin typeface="Calibri"/>
                <a:ea typeface="Calibri"/>
                <a:cs typeface="Calibri"/>
                <a:sym typeface="Calibri"/>
              </a:defRPr>
            </a:lvl1pPr>
            <a:lvl2pPr indent="-381000" lvl="1" marL="914400" marR="0" rtl="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Calibri"/>
                <a:ea typeface="Calibri"/>
                <a:cs typeface="Calibri"/>
                <a:sym typeface="Calibri"/>
              </a:defRPr>
            </a:lvl2pPr>
            <a:lvl3pPr indent="-355600" lvl="2" marL="13716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3pPr>
            <a:lvl4pPr indent="-355600" lvl="3" marL="18288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4pPr>
            <a:lvl5pPr indent="-355600" lvl="4" marL="22860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 name="Google Shape;18;p43"/>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SzPts val="1400"/>
              <a:buNone/>
              <a:defRPr b="0" i="0" sz="4000" u="none" cap="none" strike="noStrike">
                <a:solidFill>
                  <a:schemeClr val="accent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9" name="Google Shape;19;p43"/>
          <p:cNvSpPr txBox="1"/>
          <p:nvPr>
            <p:ph idx="2" type="body"/>
          </p:nvPr>
        </p:nvSpPr>
        <p:spPr>
          <a:xfrm>
            <a:off x="6240016" y="1916832"/>
            <a:ext cx="5256584" cy="43924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959"/>
              </a:buClr>
              <a:buSzPts val="2800"/>
              <a:buFont typeface="Arial"/>
              <a:buChar char="•"/>
              <a:defRPr b="0" i="0" sz="2800" u="none" cap="none" strike="noStrike">
                <a:solidFill>
                  <a:srgbClr val="595959"/>
                </a:solidFill>
                <a:latin typeface="Calibri"/>
                <a:ea typeface="Calibri"/>
                <a:cs typeface="Calibri"/>
                <a:sym typeface="Calibri"/>
              </a:defRPr>
            </a:lvl1pPr>
            <a:lvl2pPr indent="-381000" lvl="1" marL="914400" marR="0" rtl="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Calibri"/>
                <a:ea typeface="Calibri"/>
                <a:cs typeface="Calibri"/>
                <a:sym typeface="Calibri"/>
              </a:defRPr>
            </a:lvl2pPr>
            <a:lvl3pPr indent="-355600" lvl="2" marL="13716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3pPr>
            <a:lvl4pPr indent="-355600" lvl="3" marL="18288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4pPr>
            <a:lvl5pPr indent="-355600" lvl="4" marL="22860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0" name="Shape 20"/>
        <p:cNvGrpSpPr/>
        <p:nvPr/>
      </p:nvGrpSpPr>
      <p:grpSpPr>
        <a:xfrm>
          <a:off x="0" y="0"/>
          <a:ext cx="0" cy="0"/>
          <a:chOff x="0" y="0"/>
          <a:chExt cx="0" cy="0"/>
        </a:xfrm>
      </p:grpSpPr>
      <p:sp>
        <p:nvSpPr>
          <p:cNvPr id="21" name="Google Shape;21;p49"/>
          <p:cNvSpPr txBox="1"/>
          <p:nvPr>
            <p:ph idx="1" type="body"/>
          </p:nvPr>
        </p:nvSpPr>
        <p:spPr>
          <a:xfrm>
            <a:off x="479376" y="1916832"/>
            <a:ext cx="5256584" cy="43924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959"/>
              </a:buClr>
              <a:buSzPts val="2800"/>
              <a:buFont typeface="Arial"/>
              <a:buChar char="•"/>
              <a:defRPr b="0" i="0" sz="2800" u="none" cap="none" strike="noStrike">
                <a:solidFill>
                  <a:srgbClr val="595959"/>
                </a:solidFill>
                <a:latin typeface="Calibri"/>
                <a:ea typeface="Calibri"/>
                <a:cs typeface="Calibri"/>
                <a:sym typeface="Calibri"/>
              </a:defRPr>
            </a:lvl1pPr>
            <a:lvl2pPr indent="-381000" lvl="1" marL="914400" marR="0" rtl="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Calibri"/>
                <a:ea typeface="Calibri"/>
                <a:cs typeface="Calibri"/>
                <a:sym typeface="Calibri"/>
              </a:defRPr>
            </a:lvl2pPr>
            <a:lvl3pPr indent="-355600" lvl="2" marL="13716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3pPr>
            <a:lvl4pPr indent="-355600" lvl="3" marL="18288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4pPr>
            <a:lvl5pPr indent="-355600" lvl="4" marL="22860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49"/>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SzPts val="1400"/>
              <a:buNone/>
              <a:defRPr b="0" i="0" sz="4000" u="none" cap="none" strike="noStrike">
                <a:solidFill>
                  <a:schemeClr val="accent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3" name="Google Shape;23;p49"/>
          <p:cNvSpPr/>
          <p:nvPr>
            <p:ph idx="2" type="pic"/>
          </p:nvPr>
        </p:nvSpPr>
        <p:spPr>
          <a:xfrm>
            <a:off x="6096000" y="1916113"/>
            <a:ext cx="5473700" cy="4392612"/>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4" name="Shape 2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5" name="Shape 2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 name="Shape 26"/>
        <p:cNvGrpSpPr/>
        <p:nvPr/>
      </p:nvGrpSpPr>
      <p:grpSpPr>
        <a:xfrm>
          <a:off x="0" y="0"/>
          <a:ext cx="0" cy="0"/>
          <a:chOff x="0" y="0"/>
          <a:chExt cx="0" cy="0"/>
        </a:xfrm>
      </p:grpSpPr>
      <p:sp>
        <p:nvSpPr>
          <p:cNvPr id="27" name="Google Shape;27;p52"/>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8" name="Google Shape;28;p52"/>
          <p:cNvSpPr txBox="1"/>
          <p:nvPr>
            <p:ph idx="1" type="body"/>
          </p:nvPr>
        </p:nvSpPr>
        <p:spPr>
          <a:xfrm>
            <a:off x="1257300" y="2286000"/>
            <a:ext cx="4791456" cy="36195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Google Shape;29;p52"/>
          <p:cNvSpPr txBox="1"/>
          <p:nvPr>
            <p:ph idx="2" type="body"/>
          </p:nvPr>
        </p:nvSpPr>
        <p:spPr>
          <a:xfrm>
            <a:off x="6647795" y="2286000"/>
            <a:ext cx="4791456" cy="36195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p5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31" name="Google Shape;31;p5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32" name="Google Shape;32;p5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000000"/>
                </a:solidFill>
                <a:latin typeface="Calibri"/>
                <a:ea typeface="Calibri"/>
                <a:cs typeface="Calibri"/>
                <a:sym typeface="Calibri"/>
              </a:defRPr>
            </a:lvl1pPr>
            <a:lvl2pPr indent="0" lvl="1" marL="0" marR="0" rtl="0" algn="l">
              <a:spcBef>
                <a:spcPts val="0"/>
              </a:spcBef>
              <a:spcAft>
                <a:spcPts val="0"/>
              </a:spcAft>
              <a:buNone/>
              <a:defRPr sz="1800">
                <a:solidFill>
                  <a:srgbClr val="000000"/>
                </a:solidFill>
                <a:latin typeface="Calibri"/>
                <a:ea typeface="Calibri"/>
                <a:cs typeface="Calibri"/>
                <a:sym typeface="Calibri"/>
              </a:defRPr>
            </a:lvl2pPr>
            <a:lvl3pPr indent="0" lvl="2" marL="0" marR="0" rtl="0" algn="l">
              <a:spcBef>
                <a:spcPts val="0"/>
              </a:spcBef>
              <a:spcAft>
                <a:spcPts val="0"/>
              </a:spcAft>
              <a:buNone/>
              <a:defRPr sz="1800">
                <a:solidFill>
                  <a:srgbClr val="000000"/>
                </a:solidFill>
                <a:latin typeface="Calibri"/>
                <a:ea typeface="Calibri"/>
                <a:cs typeface="Calibri"/>
                <a:sym typeface="Calibri"/>
              </a:defRPr>
            </a:lvl3pPr>
            <a:lvl4pPr indent="0" lvl="3" marL="0" marR="0" rtl="0" algn="l">
              <a:spcBef>
                <a:spcPts val="0"/>
              </a:spcBef>
              <a:spcAft>
                <a:spcPts val="0"/>
              </a:spcAft>
              <a:buNone/>
              <a:defRPr sz="1800">
                <a:solidFill>
                  <a:srgbClr val="000000"/>
                </a:solidFill>
                <a:latin typeface="Calibri"/>
                <a:ea typeface="Calibri"/>
                <a:cs typeface="Calibri"/>
                <a:sym typeface="Calibri"/>
              </a:defRPr>
            </a:lvl4pPr>
            <a:lvl5pPr indent="0" lvl="4" marL="0" marR="0" rtl="0" algn="l">
              <a:spcBef>
                <a:spcPts val="0"/>
              </a:spcBef>
              <a:spcAft>
                <a:spcPts val="0"/>
              </a:spcAft>
              <a:buNone/>
              <a:defRPr sz="1800">
                <a:solidFill>
                  <a:srgbClr val="000000"/>
                </a:solidFill>
                <a:latin typeface="Calibri"/>
                <a:ea typeface="Calibri"/>
                <a:cs typeface="Calibri"/>
                <a:sym typeface="Calibri"/>
              </a:defRPr>
            </a:lvl5pPr>
            <a:lvl6pPr indent="0" lvl="5" marL="0" marR="0" rtl="0" algn="l">
              <a:spcBef>
                <a:spcPts val="0"/>
              </a:spcBef>
              <a:spcAft>
                <a:spcPts val="0"/>
              </a:spcAft>
              <a:buNone/>
              <a:defRPr sz="1800">
                <a:solidFill>
                  <a:srgbClr val="000000"/>
                </a:solidFill>
                <a:latin typeface="Calibri"/>
                <a:ea typeface="Calibri"/>
                <a:cs typeface="Calibri"/>
                <a:sym typeface="Calibri"/>
              </a:defRPr>
            </a:lvl6pPr>
            <a:lvl7pPr indent="0" lvl="6" marL="0" marR="0" rtl="0" algn="l">
              <a:spcBef>
                <a:spcPts val="0"/>
              </a:spcBef>
              <a:spcAft>
                <a:spcPts val="0"/>
              </a:spcAft>
              <a:buNone/>
              <a:defRPr sz="1800">
                <a:solidFill>
                  <a:srgbClr val="000000"/>
                </a:solidFill>
                <a:latin typeface="Calibri"/>
                <a:ea typeface="Calibri"/>
                <a:cs typeface="Calibri"/>
                <a:sym typeface="Calibri"/>
              </a:defRPr>
            </a:lvl7pPr>
            <a:lvl8pPr indent="0" lvl="7" marL="0" marR="0" rtl="0" algn="l">
              <a:spcBef>
                <a:spcPts val="0"/>
              </a:spcBef>
              <a:spcAft>
                <a:spcPts val="0"/>
              </a:spcAft>
              <a:buNone/>
              <a:defRPr sz="1800">
                <a:solidFill>
                  <a:srgbClr val="000000"/>
                </a:solidFill>
                <a:latin typeface="Calibri"/>
                <a:ea typeface="Calibri"/>
                <a:cs typeface="Calibri"/>
                <a:sym typeface="Calibri"/>
              </a:defRPr>
            </a:lvl8pPr>
            <a:lvl9pPr indent="0" lvl="8" marL="0" marR="0" rtl="0" algn="l">
              <a:spcBef>
                <a:spcPts val="0"/>
              </a:spcBef>
              <a:spcAft>
                <a:spcPts val="0"/>
              </a:spcAft>
              <a:buNone/>
              <a:defRPr sz="1800">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53"/>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5" name="Google Shape;35;p53"/>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5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37" name="Google Shape;37;p5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38" name="Google Shape;38;p5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000000"/>
                </a:solidFill>
                <a:latin typeface="Calibri"/>
                <a:ea typeface="Calibri"/>
                <a:cs typeface="Calibri"/>
                <a:sym typeface="Calibri"/>
              </a:defRPr>
            </a:lvl1pPr>
            <a:lvl2pPr indent="0" lvl="1" marL="0" marR="0" rtl="0" algn="l">
              <a:spcBef>
                <a:spcPts val="0"/>
              </a:spcBef>
              <a:spcAft>
                <a:spcPts val="0"/>
              </a:spcAft>
              <a:buNone/>
              <a:defRPr sz="1800">
                <a:solidFill>
                  <a:srgbClr val="000000"/>
                </a:solidFill>
                <a:latin typeface="Calibri"/>
                <a:ea typeface="Calibri"/>
                <a:cs typeface="Calibri"/>
                <a:sym typeface="Calibri"/>
              </a:defRPr>
            </a:lvl2pPr>
            <a:lvl3pPr indent="0" lvl="2" marL="0" marR="0" rtl="0" algn="l">
              <a:spcBef>
                <a:spcPts val="0"/>
              </a:spcBef>
              <a:spcAft>
                <a:spcPts val="0"/>
              </a:spcAft>
              <a:buNone/>
              <a:defRPr sz="1800">
                <a:solidFill>
                  <a:srgbClr val="000000"/>
                </a:solidFill>
                <a:latin typeface="Calibri"/>
                <a:ea typeface="Calibri"/>
                <a:cs typeface="Calibri"/>
                <a:sym typeface="Calibri"/>
              </a:defRPr>
            </a:lvl3pPr>
            <a:lvl4pPr indent="0" lvl="3" marL="0" marR="0" rtl="0" algn="l">
              <a:spcBef>
                <a:spcPts val="0"/>
              </a:spcBef>
              <a:spcAft>
                <a:spcPts val="0"/>
              </a:spcAft>
              <a:buNone/>
              <a:defRPr sz="1800">
                <a:solidFill>
                  <a:srgbClr val="000000"/>
                </a:solidFill>
                <a:latin typeface="Calibri"/>
                <a:ea typeface="Calibri"/>
                <a:cs typeface="Calibri"/>
                <a:sym typeface="Calibri"/>
              </a:defRPr>
            </a:lvl4pPr>
            <a:lvl5pPr indent="0" lvl="4" marL="0" marR="0" rtl="0" algn="l">
              <a:spcBef>
                <a:spcPts val="0"/>
              </a:spcBef>
              <a:spcAft>
                <a:spcPts val="0"/>
              </a:spcAft>
              <a:buNone/>
              <a:defRPr sz="1800">
                <a:solidFill>
                  <a:srgbClr val="000000"/>
                </a:solidFill>
                <a:latin typeface="Calibri"/>
                <a:ea typeface="Calibri"/>
                <a:cs typeface="Calibri"/>
                <a:sym typeface="Calibri"/>
              </a:defRPr>
            </a:lvl5pPr>
            <a:lvl6pPr indent="0" lvl="5" marL="0" marR="0" rtl="0" algn="l">
              <a:spcBef>
                <a:spcPts val="0"/>
              </a:spcBef>
              <a:spcAft>
                <a:spcPts val="0"/>
              </a:spcAft>
              <a:buNone/>
              <a:defRPr sz="1800">
                <a:solidFill>
                  <a:srgbClr val="000000"/>
                </a:solidFill>
                <a:latin typeface="Calibri"/>
                <a:ea typeface="Calibri"/>
                <a:cs typeface="Calibri"/>
                <a:sym typeface="Calibri"/>
              </a:defRPr>
            </a:lvl6pPr>
            <a:lvl7pPr indent="0" lvl="6" marL="0" marR="0" rtl="0" algn="l">
              <a:spcBef>
                <a:spcPts val="0"/>
              </a:spcBef>
              <a:spcAft>
                <a:spcPts val="0"/>
              </a:spcAft>
              <a:buNone/>
              <a:defRPr sz="1800">
                <a:solidFill>
                  <a:srgbClr val="000000"/>
                </a:solidFill>
                <a:latin typeface="Calibri"/>
                <a:ea typeface="Calibri"/>
                <a:cs typeface="Calibri"/>
                <a:sym typeface="Calibri"/>
              </a:defRPr>
            </a:lvl7pPr>
            <a:lvl8pPr indent="0" lvl="7" marL="0" marR="0" rtl="0" algn="l">
              <a:spcBef>
                <a:spcPts val="0"/>
              </a:spcBef>
              <a:spcAft>
                <a:spcPts val="0"/>
              </a:spcAft>
              <a:buNone/>
              <a:defRPr sz="1800">
                <a:solidFill>
                  <a:srgbClr val="000000"/>
                </a:solidFill>
                <a:latin typeface="Calibri"/>
                <a:ea typeface="Calibri"/>
                <a:cs typeface="Calibri"/>
                <a:sym typeface="Calibri"/>
              </a:defRPr>
            </a:lvl8pPr>
            <a:lvl9pPr indent="0" lvl="8" marL="0" marR="0" rtl="0" algn="l">
              <a:spcBef>
                <a:spcPts val="0"/>
              </a:spcBef>
              <a:spcAft>
                <a:spcPts val="0"/>
              </a:spcAft>
              <a:buNone/>
              <a:defRPr sz="1800">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35"/>
          <p:cNvPicPr preferRelativeResize="0"/>
          <p:nvPr/>
        </p:nvPicPr>
        <p:blipFill rotWithShape="1">
          <a:blip r:embed="rId1">
            <a:alphaModFix/>
          </a:blip>
          <a:srcRect b="0" l="0" r="0" t="0"/>
          <a:stretch/>
        </p:blipFill>
        <p:spPr>
          <a:xfrm>
            <a:off x="10704512" y="260648"/>
            <a:ext cx="1224136" cy="122413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 name="Shape 40"/>
        <p:cNvGrpSpPr/>
        <p:nvPr/>
      </p:nvGrpSpPr>
      <p:grpSpPr>
        <a:xfrm>
          <a:off x="0" y="0"/>
          <a:ext cx="0" cy="0"/>
          <a:chOff x="0" y="0"/>
          <a:chExt cx="0" cy="0"/>
        </a:xfrm>
      </p:grpSpPr>
      <p:pic>
        <p:nvPicPr>
          <p:cNvPr id="41" name="Google Shape;41;p40"/>
          <p:cNvPicPr preferRelativeResize="0"/>
          <p:nvPr/>
        </p:nvPicPr>
        <p:blipFill rotWithShape="1">
          <a:blip r:embed="rId1">
            <a:alphaModFix/>
          </a:blip>
          <a:srcRect b="0" l="0" r="0" t="0"/>
          <a:stretch/>
        </p:blipFill>
        <p:spPr>
          <a:xfrm>
            <a:off x="10704512" y="260648"/>
            <a:ext cx="1224136" cy="1224136"/>
          </a:xfrm>
          <a:prstGeom prst="rect">
            <a:avLst/>
          </a:prstGeom>
          <a:noFill/>
          <a:ln>
            <a:noFill/>
          </a:ln>
        </p:spPr>
      </p:pic>
      <p:sp>
        <p:nvSpPr>
          <p:cNvPr id="42" name="Google Shape;42;p40"/>
          <p:cNvSpPr/>
          <p:nvPr/>
        </p:nvSpPr>
        <p:spPr>
          <a:xfrm>
            <a:off x="227348" y="1628800"/>
            <a:ext cx="11737304" cy="4968552"/>
          </a:xfrm>
          <a:prstGeom prst="roundRect">
            <a:avLst>
              <a:gd fmla="val 5021"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 name="Shape 54"/>
        <p:cNvGrpSpPr/>
        <p:nvPr/>
      </p:nvGrpSpPr>
      <p:grpSpPr>
        <a:xfrm>
          <a:off x="0" y="0"/>
          <a:ext cx="0" cy="0"/>
          <a:chOff x="0" y="0"/>
          <a:chExt cx="0" cy="0"/>
        </a:xfrm>
      </p:grpSpPr>
      <p:pic>
        <p:nvPicPr>
          <p:cNvPr id="55" name="Google Shape;55;p44"/>
          <p:cNvPicPr preferRelativeResize="0"/>
          <p:nvPr/>
        </p:nvPicPr>
        <p:blipFill rotWithShape="1">
          <a:blip r:embed="rId1">
            <a:alphaModFix/>
          </a:blip>
          <a:srcRect b="0" l="0" r="0" t="0"/>
          <a:stretch/>
        </p:blipFill>
        <p:spPr>
          <a:xfrm>
            <a:off x="10704512" y="260648"/>
            <a:ext cx="1224136" cy="1224136"/>
          </a:xfrm>
          <a:prstGeom prst="rect">
            <a:avLst/>
          </a:prstGeom>
          <a:noFill/>
          <a:ln>
            <a:noFill/>
          </a:ln>
        </p:spPr>
      </p:pic>
      <p:sp>
        <p:nvSpPr>
          <p:cNvPr id="56" name="Google Shape;56;p44"/>
          <p:cNvSpPr/>
          <p:nvPr/>
        </p:nvSpPr>
        <p:spPr>
          <a:xfrm>
            <a:off x="227348" y="1628800"/>
            <a:ext cx="11737304" cy="4968552"/>
          </a:xfrm>
          <a:prstGeom prst="roundRect">
            <a:avLst>
              <a:gd fmla="val 5021"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64" r:id="rId2"/>
    <p:sldLayoutId id="2147483665"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pic>
        <p:nvPicPr>
          <p:cNvPr id="65" name="Google Shape;65;p46"/>
          <p:cNvPicPr preferRelativeResize="0"/>
          <p:nvPr/>
        </p:nvPicPr>
        <p:blipFill rotWithShape="1">
          <a:blip r:embed="rId1">
            <a:alphaModFix/>
          </a:blip>
          <a:srcRect b="0" l="0" r="0" t="0"/>
          <a:stretch/>
        </p:blipFill>
        <p:spPr>
          <a:xfrm>
            <a:off x="10683293" y="260648"/>
            <a:ext cx="1266574" cy="1260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7" r:id="rId2"/>
    <p:sldLayoutId id="2147483668" r:id="rId3"/>
    <p:sldLayoutId id="2147483669" r:id="rId4"/>
    <p:sldLayoutId id="2147483670" r:id="rId5"/>
    <p:sldLayoutId id="2147483671"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image" Target="../media/image18.png"/><Relationship Id="rId8"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22.jpg"/><Relationship Id="rId5"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36.png"/><Relationship Id="rId7" Type="http://schemas.openxmlformats.org/officeDocument/2006/relationships/image" Target="../media/image32.png"/><Relationship Id="rId8"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jpg"/><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7.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8.jpg"/><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
          <p:cNvSpPr txBox="1"/>
          <p:nvPr>
            <p:ph idx="1" type="body"/>
          </p:nvPr>
        </p:nvSpPr>
        <p:spPr>
          <a:xfrm>
            <a:off x="1488002" y="1054854"/>
            <a:ext cx="9215995" cy="3604231"/>
          </a:xfrm>
          <a:prstGeom prst="rect">
            <a:avLst/>
          </a:prstGeom>
          <a:noFill/>
          <a:ln>
            <a:noFill/>
          </a:ln>
        </p:spPr>
        <p:txBody>
          <a:bodyPr anchorCtr="0" anchor="ctr" bIns="45700" lIns="91425" spcFirstLastPara="1" rIns="91425" wrap="square" tIns="45700">
            <a:noAutofit/>
          </a:bodyPr>
          <a:lstStyle/>
          <a:p>
            <a:pPr indent="0" lvl="0" marL="0" rtl="0" algn="ctr">
              <a:lnSpc>
                <a:spcPct val="120000"/>
              </a:lnSpc>
              <a:spcBef>
                <a:spcPts val="0"/>
              </a:spcBef>
              <a:spcAft>
                <a:spcPts val="0"/>
              </a:spcAft>
              <a:buClr>
                <a:schemeClr val="dk1"/>
              </a:buClr>
              <a:buSzPts val="8000"/>
              <a:buNone/>
            </a:pPr>
            <a:r>
              <a:rPr lang="en-US" sz="8000">
                <a:solidFill>
                  <a:schemeClr val="dk1"/>
                </a:solidFill>
              </a:rPr>
              <a:t>Reading and Phonics at HCJS</a:t>
            </a:r>
            <a:endParaRPr/>
          </a:p>
          <a:p>
            <a:pPr indent="0" lvl="0" marL="0" rtl="0" algn="ctr">
              <a:lnSpc>
                <a:spcPct val="120000"/>
              </a:lnSpc>
              <a:spcBef>
                <a:spcPts val="1000"/>
              </a:spcBef>
              <a:spcAft>
                <a:spcPts val="0"/>
              </a:spcAft>
              <a:buClr>
                <a:schemeClr val="dk1"/>
              </a:buClr>
              <a:buSzPts val="4800"/>
              <a:buNone/>
            </a:pPr>
            <a:r>
              <a:rPr lang="en-US" sz="4800">
                <a:solidFill>
                  <a:schemeClr val="dk1"/>
                </a:solidFill>
              </a:rPr>
              <a:t>Monday 13</a:t>
            </a:r>
            <a:r>
              <a:rPr baseline="30000" lang="en-US" sz="4800">
                <a:solidFill>
                  <a:schemeClr val="dk1"/>
                </a:solidFill>
              </a:rPr>
              <a:t>th</a:t>
            </a:r>
            <a:r>
              <a:rPr lang="en-US" sz="4800">
                <a:solidFill>
                  <a:schemeClr val="dk1"/>
                </a:solidFill>
              </a:rPr>
              <a:t> October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2"/>
          <p:cNvSpPr txBox="1"/>
          <p:nvPr>
            <p:ph idx="1" type="body"/>
          </p:nvPr>
        </p:nvSpPr>
        <p:spPr>
          <a:xfrm>
            <a:off x="1488003" y="2636912"/>
            <a:ext cx="9215995" cy="3168352"/>
          </a:xfrm>
          <a:prstGeom prst="rect">
            <a:avLst/>
          </a:prstGeom>
          <a:noFill/>
          <a:ln>
            <a:noFill/>
          </a:ln>
        </p:spPr>
        <p:txBody>
          <a:bodyPr anchorCtr="0" anchor="ctr" bIns="45700" lIns="91425" spcFirstLastPara="1" rIns="91425" wrap="square" tIns="45700">
            <a:noAutofit/>
          </a:bodyPr>
          <a:lstStyle/>
          <a:p>
            <a:pPr indent="0" lvl="0" marL="0" rtl="0" algn="ctr">
              <a:lnSpc>
                <a:spcPct val="120000"/>
              </a:lnSpc>
              <a:spcBef>
                <a:spcPts val="0"/>
              </a:spcBef>
              <a:spcAft>
                <a:spcPts val="0"/>
              </a:spcAft>
              <a:buClr>
                <a:schemeClr val="lt1"/>
              </a:buClr>
              <a:buSzPts val="4000"/>
              <a:buNone/>
            </a:pPr>
            <a:r>
              <a:rPr lang="en-US" sz="4000"/>
              <a:t>making connections between the sounds of our spoken words and the letters that are used to write them down.</a:t>
            </a:r>
            <a:endParaRPr sz="4000"/>
          </a:p>
        </p:txBody>
      </p:sp>
      <p:sp>
        <p:nvSpPr>
          <p:cNvPr id="136" name="Google Shape;136;p12"/>
          <p:cNvSpPr txBox="1"/>
          <p:nvPr>
            <p:ph type="title"/>
          </p:nvPr>
        </p:nvSpPr>
        <p:spPr>
          <a:xfrm>
            <a:off x="263352" y="2348880"/>
            <a:ext cx="11665296" cy="86409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b="1" i="0" lang="en-US" sz="4000" u="none" cap="none" strike="noStrike">
                <a:solidFill>
                  <a:schemeClr val="lt1"/>
                </a:solidFill>
                <a:latin typeface="Calibri"/>
                <a:ea typeface="Calibri"/>
                <a:cs typeface="Calibri"/>
                <a:sym typeface="Calibri"/>
              </a:rPr>
              <a:t>Phonics is: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3"/>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Terminology </a:t>
            </a:r>
            <a:endParaRPr/>
          </a:p>
        </p:txBody>
      </p:sp>
      <p:sp>
        <p:nvSpPr>
          <p:cNvPr id="142" name="Google Shape;142;p13"/>
          <p:cNvSpPr/>
          <p:nvPr/>
        </p:nvSpPr>
        <p:spPr>
          <a:xfrm>
            <a:off x="623392" y="2132856"/>
            <a:ext cx="4608512" cy="72008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000"/>
              <a:buFont typeface="Calibri"/>
              <a:buNone/>
            </a:pPr>
            <a:r>
              <a:rPr b="1" lang="en-US" sz="3000">
                <a:solidFill>
                  <a:srgbClr val="FFFFFF"/>
                </a:solidFill>
                <a:latin typeface="Calibri"/>
                <a:ea typeface="Calibri"/>
                <a:cs typeface="Calibri"/>
                <a:sym typeface="Calibri"/>
              </a:rPr>
              <a:t>phoneme</a:t>
            </a:r>
            <a:endParaRPr b="1" i="0" sz="3000" u="none" cap="none" strike="noStrike">
              <a:solidFill>
                <a:srgbClr val="FFFFFF"/>
              </a:solidFill>
              <a:latin typeface="Calibri"/>
              <a:ea typeface="Calibri"/>
              <a:cs typeface="Calibri"/>
              <a:sym typeface="Calibri"/>
            </a:endParaRPr>
          </a:p>
        </p:txBody>
      </p:sp>
      <p:sp>
        <p:nvSpPr>
          <p:cNvPr id="143" name="Google Shape;143;p13"/>
          <p:cNvSpPr/>
          <p:nvPr/>
        </p:nvSpPr>
        <p:spPr>
          <a:xfrm>
            <a:off x="6888088" y="2103647"/>
            <a:ext cx="4608512" cy="72008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rgbClr val="FFFFFF"/>
                </a:solidFill>
                <a:latin typeface="Calibri"/>
                <a:ea typeface="Calibri"/>
                <a:cs typeface="Calibri"/>
                <a:sym typeface="Calibri"/>
              </a:rPr>
              <a:t>split </a:t>
            </a:r>
            <a:r>
              <a:rPr b="1" i="0" lang="en-US" sz="3000" u="none" cap="none" strike="noStrike">
                <a:solidFill>
                  <a:srgbClr val="FFFFFF"/>
                </a:solidFill>
                <a:latin typeface="Calibri"/>
                <a:ea typeface="Calibri"/>
                <a:cs typeface="Calibri"/>
                <a:sym typeface="Calibri"/>
              </a:rPr>
              <a:t>vowel digraph</a:t>
            </a:r>
            <a:r>
              <a:rPr b="1" lang="en-US" sz="3000">
                <a:solidFill>
                  <a:srgbClr val="FFFFFF"/>
                </a:solidFill>
                <a:latin typeface="Calibri"/>
                <a:ea typeface="Calibri"/>
                <a:cs typeface="Calibri"/>
                <a:sym typeface="Calibri"/>
              </a:rPr>
              <a:t> </a:t>
            </a:r>
            <a:endParaRPr b="1" i="0" sz="3000" u="none" cap="none" strike="noStrike">
              <a:solidFill>
                <a:srgbClr val="FFFFFF"/>
              </a:solidFill>
              <a:latin typeface="Calibri"/>
              <a:ea typeface="Calibri"/>
              <a:cs typeface="Calibri"/>
              <a:sym typeface="Calibri"/>
            </a:endParaRPr>
          </a:p>
        </p:txBody>
      </p:sp>
      <p:sp>
        <p:nvSpPr>
          <p:cNvPr id="144" name="Google Shape;144;p13"/>
          <p:cNvSpPr/>
          <p:nvPr/>
        </p:nvSpPr>
        <p:spPr>
          <a:xfrm>
            <a:off x="623392" y="3111759"/>
            <a:ext cx="4608512" cy="72008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000"/>
              <a:buFont typeface="Calibri"/>
              <a:buNone/>
            </a:pPr>
            <a:r>
              <a:rPr b="1" lang="en-US" sz="3000">
                <a:solidFill>
                  <a:srgbClr val="FFFFFF"/>
                </a:solidFill>
                <a:latin typeface="Calibri"/>
                <a:ea typeface="Calibri"/>
                <a:cs typeface="Calibri"/>
                <a:sym typeface="Calibri"/>
              </a:rPr>
              <a:t>grapheme</a:t>
            </a:r>
            <a:endParaRPr b="1" i="0" sz="3000" u="none" cap="none" strike="noStrike">
              <a:solidFill>
                <a:srgbClr val="FFFFFF"/>
              </a:solidFill>
              <a:latin typeface="Calibri"/>
              <a:ea typeface="Calibri"/>
              <a:cs typeface="Calibri"/>
              <a:sym typeface="Calibri"/>
            </a:endParaRPr>
          </a:p>
        </p:txBody>
      </p:sp>
      <p:sp>
        <p:nvSpPr>
          <p:cNvPr id="145" name="Google Shape;145;p13"/>
          <p:cNvSpPr/>
          <p:nvPr/>
        </p:nvSpPr>
        <p:spPr>
          <a:xfrm>
            <a:off x="6888088" y="3082550"/>
            <a:ext cx="4608512" cy="72008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rgbClr val="FFFFFF"/>
                </a:solidFill>
                <a:latin typeface="Calibri"/>
                <a:ea typeface="Calibri"/>
                <a:cs typeface="Calibri"/>
                <a:sym typeface="Calibri"/>
              </a:rPr>
              <a:t>blend </a:t>
            </a:r>
            <a:endParaRPr b="1" i="0" sz="3000" u="none" cap="none" strike="noStrike">
              <a:solidFill>
                <a:srgbClr val="FFFFFF"/>
              </a:solidFill>
              <a:latin typeface="Calibri"/>
              <a:ea typeface="Calibri"/>
              <a:cs typeface="Calibri"/>
              <a:sym typeface="Calibri"/>
            </a:endParaRPr>
          </a:p>
        </p:txBody>
      </p:sp>
      <p:sp>
        <p:nvSpPr>
          <p:cNvPr id="146" name="Google Shape;146;p13"/>
          <p:cNvSpPr/>
          <p:nvPr/>
        </p:nvSpPr>
        <p:spPr>
          <a:xfrm>
            <a:off x="625082" y="4119871"/>
            <a:ext cx="4608512" cy="72008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000"/>
              <a:buFont typeface="Calibri"/>
              <a:buNone/>
            </a:pPr>
            <a:r>
              <a:rPr b="1" lang="en-US" sz="3000">
                <a:solidFill>
                  <a:srgbClr val="FFFFFF"/>
                </a:solidFill>
                <a:latin typeface="Calibri"/>
                <a:ea typeface="Calibri"/>
                <a:cs typeface="Calibri"/>
                <a:sym typeface="Calibri"/>
              </a:rPr>
              <a:t>digraph</a:t>
            </a:r>
            <a:endParaRPr b="1" i="0" sz="3000" u="none" cap="none" strike="noStrike">
              <a:solidFill>
                <a:srgbClr val="FFFFFF"/>
              </a:solidFill>
              <a:latin typeface="Calibri"/>
              <a:ea typeface="Calibri"/>
              <a:cs typeface="Calibri"/>
              <a:sym typeface="Calibri"/>
            </a:endParaRPr>
          </a:p>
        </p:txBody>
      </p:sp>
      <p:sp>
        <p:nvSpPr>
          <p:cNvPr id="147" name="Google Shape;147;p13"/>
          <p:cNvSpPr/>
          <p:nvPr/>
        </p:nvSpPr>
        <p:spPr>
          <a:xfrm>
            <a:off x="6889778" y="4090662"/>
            <a:ext cx="4608512" cy="72008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000"/>
              <a:buFont typeface="Calibri"/>
              <a:buNone/>
            </a:pPr>
            <a:r>
              <a:rPr b="1" lang="en-US" sz="3000">
                <a:solidFill>
                  <a:srgbClr val="FFFFFF"/>
                </a:solidFill>
                <a:latin typeface="Calibri"/>
                <a:ea typeface="Calibri"/>
                <a:cs typeface="Calibri"/>
                <a:sym typeface="Calibri"/>
              </a:rPr>
              <a:t>segment</a:t>
            </a:r>
            <a:endParaRPr b="1" i="0" sz="3000" u="none" cap="none" strike="noStrike">
              <a:solidFill>
                <a:srgbClr val="FFFFFF"/>
              </a:solidFill>
              <a:latin typeface="Calibri"/>
              <a:ea typeface="Calibri"/>
              <a:cs typeface="Calibri"/>
              <a:sym typeface="Calibri"/>
            </a:endParaRPr>
          </a:p>
        </p:txBody>
      </p:sp>
      <p:sp>
        <p:nvSpPr>
          <p:cNvPr id="148" name="Google Shape;148;p13"/>
          <p:cNvSpPr/>
          <p:nvPr/>
        </p:nvSpPr>
        <p:spPr>
          <a:xfrm>
            <a:off x="623392" y="5127171"/>
            <a:ext cx="4608512" cy="72008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000"/>
              <a:buFont typeface="Calibri"/>
              <a:buNone/>
            </a:pPr>
            <a:r>
              <a:rPr b="1" lang="en-US" sz="3000">
                <a:solidFill>
                  <a:srgbClr val="FFFFFF"/>
                </a:solidFill>
                <a:latin typeface="Calibri"/>
                <a:ea typeface="Calibri"/>
                <a:cs typeface="Calibri"/>
                <a:sym typeface="Calibri"/>
              </a:rPr>
              <a:t>trigraph</a:t>
            </a:r>
            <a:endParaRPr b="1" i="0" sz="3000" u="none" cap="none" strike="noStrike">
              <a:solidFill>
                <a:srgbClr val="FFFFFF"/>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15"/>
          <p:cNvPicPr preferRelativeResize="0"/>
          <p:nvPr/>
        </p:nvPicPr>
        <p:blipFill rotWithShape="1">
          <a:blip r:embed="rId3">
            <a:alphaModFix/>
          </a:blip>
          <a:srcRect b="0" l="0" r="0" t="0"/>
          <a:stretch/>
        </p:blipFill>
        <p:spPr>
          <a:xfrm>
            <a:off x="4065980" y="2045703"/>
            <a:ext cx="2010312" cy="2876414"/>
          </a:xfrm>
          <a:prstGeom prst="rect">
            <a:avLst/>
          </a:prstGeom>
          <a:noFill/>
          <a:ln>
            <a:noFill/>
          </a:ln>
        </p:spPr>
      </p:pic>
      <p:pic>
        <p:nvPicPr>
          <p:cNvPr id="154" name="Google Shape;154;p15"/>
          <p:cNvPicPr preferRelativeResize="0"/>
          <p:nvPr/>
        </p:nvPicPr>
        <p:blipFill rotWithShape="1">
          <a:blip r:embed="rId4">
            <a:alphaModFix/>
          </a:blip>
          <a:srcRect b="0" l="0" r="0" t="0"/>
          <a:stretch/>
        </p:blipFill>
        <p:spPr>
          <a:xfrm>
            <a:off x="571483" y="2045703"/>
            <a:ext cx="2057987" cy="2963819"/>
          </a:xfrm>
          <a:prstGeom prst="rect">
            <a:avLst/>
          </a:prstGeom>
          <a:noFill/>
          <a:ln>
            <a:noFill/>
          </a:ln>
        </p:spPr>
      </p:pic>
      <p:sp>
        <p:nvSpPr>
          <p:cNvPr id="155" name="Google Shape;155;p15"/>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How we make learning stick </a:t>
            </a:r>
            <a:endParaRPr/>
          </a:p>
        </p:txBody>
      </p:sp>
      <p:sp>
        <p:nvSpPr>
          <p:cNvPr id="156" name="Google Shape;156;p15"/>
          <p:cNvSpPr txBox="1"/>
          <p:nvPr>
            <p:ph idx="1" type="body"/>
          </p:nvPr>
        </p:nvSpPr>
        <p:spPr>
          <a:xfrm>
            <a:off x="2847253" y="2751060"/>
            <a:ext cx="1651150" cy="16754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0C0"/>
              </a:buClr>
              <a:buSzPts val="2800"/>
              <a:buNone/>
            </a:pPr>
            <a:r>
              <a:rPr lang="en-US">
                <a:solidFill>
                  <a:srgbClr val="0070C0"/>
                </a:solidFill>
              </a:rPr>
              <a:t>	</a:t>
            </a:r>
            <a:endParaRPr/>
          </a:p>
          <a:p>
            <a:pPr indent="0" lvl="0" marL="0" rtl="0" algn="l">
              <a:lnSpc>
                <a:spcPct val="90000"/>
              </a:lnSpc>
              <a:spcBef>
                <a:spcPts val="1000"/>
              </a:spcBef>
              <a:spcAft>
                <a:spcPts val="0"/>
              </a:spcAft>
              <a:buClr>
                <a:srgbClr val="0070C0"/>
              </a:buClr>
              <a:buSzPts val="2800"/>
              <a:buNone/>
            </a:pPr>
            <a:r>
              <a:rPr lang="en-US">
                <a:solidFill>
                  <a:srgbClr val="0070C0"/>
                </a:solidFill>
              </a:rPr>
              <a:t>	</a:t>
            </a:r>
            <a:endParaRPr/>
          </a:p>
          <a:p>
            <a:pPr indent="0" lvl="0" marL="0" rtl="0" algn="l">
              <a:lnSpc>
                <a:spcPct val="90000"/>
              </a:lnSpc>
              <a:spcBef>
                <a:spcPts val="1000"/>
              </a:spcBef>
              <a:spcAft>
                <a:spcPts val="0"/>
              </a:spcAft>
              <a:buClr>
                <a:srgbClr val="0070C0"/>
              </a:buClr>
              <a:buSzPts val="2800"/>
              <a:buNone/>
            </a:pPr>
            <a:r>
              <a:rPr lang="en-US">
                <a:solidFill>
                  <a:srgbClr val="0070C0"/>
                </a:solidFill>
              </a:rPr>
              <a:t>	</a:t>
            </a:r>
            <a:endParaRPr/>
          </a:p>
          <a:p>
            <a:pPr indent="0" lvl="0" marL="0" rtl="0" algn="l">
              <a:lnSpc>
                <a:spcPct val="90000"/>
              </a:lnSpc>
              <a:spcBef>
                <a:spcPts val="1000"/>
              </a:spcBef>
              <a:spcAft>
                <a:spcPts val="0"/>
              </a:spcAft>
              <a:buClr>
                <a:srgbClr val="0070C0"/>
              </a:buClr>
              <a:buSzPts val="2800"/>
              <a:buNone/>
            </a:pPr>
            <a:r>
              <a:rPr lang="en-US">
                <a:solidFill>
                  <a:srgbClr val="0070C0"/>
                </a:solidFill>
              </a:rPr>
              <a:t>	</a:t>
            </a:r>
            <a:endParaRPr/>
          </a:p>
          <a:p>
            <a:pPr indent="0" lvl="0" marL="0" rtl="0" algn="l">
              <a:lnSpc>
                <a:spcPct val="90000"/>
              </a:lnSpc>
              <a:spcBef>
                <a:spcPts val="1000"/>
              </a:spcBef>
              <a:spcAft>
                <a:spcPts val="0"/>
              </a:spcAft>
              <a:buClr>
                <a:srgbClr val="0070C0"/>
              </a:buClr>
              <a:buSzPts val="2800"/>
              <a:buNone/>
            </a:pPr>
            <a:r>
              <a:rPr lang="en-US">
                <a:solidFill>
                  <a:srgbClr val="0070C0"/>
                </a:solidFill>
              </a:rPr>
              <a:t>	</a:t>
            </a:r>
            <a:endParaRPr/>
          </a:p>
        </p:txBody>
      </p:sp>
      <p:pic>
        <p:nvPicPr>
          <p:cNvPr descr="A picture containing graphical user interface&#10;&#10;Description automatically generated" id="157" name="Google Shape;157;p15"/>
          <p:cNvPicPr preferRelativeResize="0"/>
          <p:nvPr/>
        </p:nvPicPr>
        <p:blipFill rotWithShape="1">
          <a:blip r:embed="rId5">
            <a:alphaModFix/>
          </a:blip>
          <a:srcRect b="0" l="0" r="0" t="0"/>
          <a:stretch/>
        </p:blipFill>
        <p:spPr>
          <a:xfrm>
            <a:off x="7826755" y="2339556"/>
            <a:ext cx="2730514" cy="1716914"/>
          </a:xfrm>
          <a:prstGeom prst="rect">
            <a:avLst/>
          </a:prstGeom>
          <a:noFill/>
          <a:ln>
            <a:noFill/>
          </a:ln>
        </p:spPr>
      </p:pic>
      <p:pic>
        <p:nvPicPr>
          <p:cNvPr descr="A picture containing text&#10;&#10;Description automatically generated" id="158" name="Google Shape;158;p15"/>
          <p:cNvPicPr preferRelativeResize="0"/>
          <p:nvPr/>
        </p:nvPicPr>
        <p:blipFill rotWithShape="1">
          <a:blip r:embed="rId6">
            <a:alphaModFix/>
          </a:blip>
          <a:srcRect b="0" l="0" r="0" t="0"/>
          <a:stretch/>
        </p:blipFill>
        <p:spPr>
          <a:xfrm>
            <a:off x="9120336" y="4221088"/>
            <a:ext cx="2730514" cy="1694565"/>
          </a:xfrm>
          <a:prstGeom prst="rect">
            <a:avLst/>
          </a:prstGeom>
          <a:noFill/>
          <a:ln>
            <a:noFill/>
          </a:ln>
        </p:spPr>
      </p:pic>
      <p:pic>
        <p:nvPicPr>
          <p:cNvPr id="159" name="Google Shape;159;p15"/>
          <p:cNvPicPr preferRelativeResize="0"/>
          <p:nvPr/>
        </p:nvPicPr>
        <p:blipFill rotWithShape="1">
          <a:blip r:embed="rId7">
            <a:alphaModFix/>
          </a:blip>
          <a:srcRect b="0" l="0" r="0" t="0"/>
          <a:stretch/>
        </p:blipFill>
        <p:spPr>
          <a:xfrm>
            <a:off x="5258850" y="3198013"/>
            <a:ext cx="2018257" cy="2908198"/>
          </a:xfrm>
          <a:prstGeom prst="rect">
            <a:avLst/>
          </a:prstGeom>
          <a:noFill/>
          <a:ln>
            <a:noFill/>
          </a:ln>
        </p:spPr>
      </p:pic>
      <p:pic>
        <p:nvPicPr>
          <p:cNvPr id="160" name="Google Shape;160;p15"/>
          <p:cNvPicPr preferRelativeResize="0"/>
          <p:nvPr/>
        </p:nvPicPr>
        <p:blipFill rotWithShape="1">
          <a:blip r:embed="rId8">
            <a:alphaModFix/>
          </a:blip>
          <a:srcRect b="0" l="0" r="0" t="0"/>
          <a:stretch/>
        </p:blipFill>
        <p:spPr>
          <a:xfrm>
            <a:off x="1845033" y="3221851"/>
            <a:ext cx="2050041" cy="288436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14"/>
          <p:cNvPicPr preferRelativeResize="0"/>
          <p:nvPr/>
        </p:nvPicPr>
        <p:blipFill rotWithShape="1">
          <a:blip r:embed="rId3">
            <a:alphaModFix/>
          </a:blip>
          <a:srcRect b="0" l="0" r="0" t="0"/>
          <a:stretch/>
        </p:blipFill>
        <p:spPr>
          <a:xfrm>
            <a:off x="2289750" y="1514706"/>
            <a:ext cx="3366647" cy="4781087"/>
          </a:xfrm>
          <a:prstGeom prst="rect">
            <a:avLst/>
          </a:prstGeom>
          <a:noFill/>
          <a:ln>
            <a:noFill/>
          </a:ln>
        </p:spPr>
      </p:pic>
      <p:pic>
        <p:nvPicPr>
          <p:cNvPr id="166" name="Google Shape;166;p14"/>
          <p:cNvPicPr preferRelativeResize="0"/>
          <p:nvPr/>
        </p:nvPicPr>
        <p:blipFill rotWithShape="1">
          <a:blip r:embed="rId4">
            <a:alphaModFix/>
          </a:blip>
          <a:srcRect b="0" l="0" r="0" t="0"/>
          <a:stretch/>
        </p:blipFill>
        <p:spPr>
          <a:xfrm>
            <a:off x="6622835" y="1324207"/>
            <a:ext cx="3735612" cy="5287537"/>
          </a:xfrm>
          <a:prstGeom prst="rect">
            <a:avLst/>
          </a:prstGeom>
          <a:noFill/>
          <a:ln>
            <a:noFill/>
          </a:ln>
        </p:spPr>
      </p:pic>
      <p:sp>
        <p:nvSpPr>
          <p:cNvPr id="167" name="Google Shape;167;p14"/>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Rapid Catch-up progression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6"/>
          <p:cNvSpPr/>
          <p:nvPr/>
        </p:nvSpPr>
        <p:spPr>
          <a:xfrm>
            <a:off x="43594" y="1733313"/>
            <a:ext cx="12216680" cy="51299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D4B5F"/>
              </a:solidFill>
              <a:latin typeface="Calibri"/>
              <a:ea typeface="Calibri"/>
              <a:cs typeface="Calibri"/>
              <a:sym typeface="Calibri"/>
            </a:endParaRPr>
          </a:p>
        </p:txBody>
      </p:sp>
      <p:sp>
        <p:nvSpPr>
          <p:cNvPr id="173" name="Google Shape;173;p16"/>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Timetabling</a:t>
            </a:r>
            <a:r>
              <a:rPr b="1" lang="en-US"/>
              <a:t> </a:t>
            </a:r>
            <a:endParaRPr/>
          </a:p>
        </p:txBody>
      </p:sp>
      <p:sp>
        <p:nvSpPr>
          <p:cNvPr id="174" name="Google Shape;174;p16"/>
          <p:cNvSpPr txBox="1"/>
          <p:nvPr/>
        </p:nvSpPr>
        <p:spPr>
          <a:xfrm>
            <a:off x="858325" y="1934150"/>
            <a:ext cx="9322800" cy="3610200"/>
          </a:xfrm>
          <a:prstGeom prst="rect">
            <a:avLst/>
          </a:prstGeom>
          <a:noFill/>
          <a:ln>
            <a:noFill/>
          </a:ln>
        </p:spPr>
        <p:txBody>
          <a:bodyPr anchorCtr="0" anchor="t" bIns="91425" lIns="91425" spcFirstLastPara="1" rIns="91425" wrap="square" tIns="91425">
            <a:noAutofit/>
          </a:bodyPr>
          <a:lstStyle/>
          <a:p>
            <a:pPr indent="-400050" lvl="0" marL="457200" rtl="0" algn="l">
              <a:spcBef>
                <a:spcPts val="0"/>
              </a:spcBef>
              <a:spcAft>
                <a:spcPts val="0"/>
              </a:spcAft>
              <a:buClr>
                <a:schemeClr val="dk2"/>
              </a:buClr>
              <a:buSzPts val="2700"/>
              <a:buChar char="●"/>
            </a:pPr>
            <a:r>
              <a:rPr b="1" lang="en-US" sz="2700">
                <a:solidFill>
                  <a:schemeClr val="dk2"/>
                </a:solidFill>
              </a:rPr>
              <a:t>Yr3</a:t>
            </a:r>
            <a:r>
              <a:rPr lang="en-US" sz="2700">
                <a:solidFill>
                  <a:schemeClr val="dk2"/>
                </a:solidFill>
              </a:rPr>
              <a:t> - Five 30 minute reading sessions per week</a:t>
            </a:r>
            <a:endParaRPr sz="2700">
              <a:solidFill>
                <a:schemeClr val="dk2"/>
              </a:solidFill>
            </a:endParaRPr>
          </a:p>
          <a:p>
            <a:pPr indent="0" lvl="0" marL="457200" rtl="0" algn="l">
              <a:spcBef>
                <a:spcPts val="0"/>
              </a:spcBef>
              <a:spcAft>
                <a:spcPts val="0"/>
              </a:spcAft>
              <a:buNone/>
            </a:pPr>
            <a:r>
              <a:rPr b="1" lang="en-US" sz="2700">
                <a:solidFill>
                  <a:schemeClr val="dk2"/>
                </a:solidFill>
              </a:rPr>
              <a:t>Mon &amp; Tues</a:t>
            </a:r>
            <a:r>
              <a:rPr lang="en-US" sz="2700">
                <a:solidFill>
                  <a:schemeClr val="dk2"/>
                </a:solidFill>
              </a:rPr>
              <a:t> - Phonics teaching</a:t>
            </a:r>
            <a:endParaRPr sz="2700">
              <a:solidFill>
                <a:schemeClr val="dk2"/>
              </a:solidFill>
            </a:endParaRPr>
          </a:p>
          <a:p>
            <a:pPr indent="0" lvl="0" marL="457200" rtl="0" algn="l">
              <a:spcBef>
                <a:spcPts val="0"/>
              </a:spcBef>
              <a:spcAft>
                <a:spcPts val="0"/>
              </a:spcAft>
              <a:buNone/>
            </a:pPr>
            <a:r>
              <a:rPr b="1" lang="en-US" sz="2700">
                <a:solidFill>
                  <a:schemeClr val="dk2"/>
                </a:solidFill>
              </a:rPr>
              <a:t>Wed</a:t>
            </a:r>
            <a:r>
              <a:rPr lang="en-US" sz="2700">
                <a:solidFill>
                  <a:schemeClr val="dk2"/>
                </a:solidFill>
              </a:rPr>
              <a:t> - Review day from previous lessons plus 15 minutes reading practice.</a:t>
            </a:r>
            <a:endParaRPr sz="2700">
              <a:solidFill>
                <a:schemeClr val="dk2"/>
              </a:solidFill>
            </a:endParaRPr>
          </a:p>
          <a:p>
            <a:pPr indent="0" lvl="0" marL="457200" rtl="0" algn="l">
              <a:spcBef>
                <a:spcPts val="0"/>
              </a:spcBef>
              <a:spcAft>
                <a:spcPts val="0"/>
              </a:spcAft>
              <a:buNone/>
            </a:pPr>
            <a:r>
              <a:rPr b="1" lang="en-US" sz="2700">
                <a:solidFill>
                  <a:schemeClr val="dk2"/>
                </a:solidFill>
              </a:rPr>
              <a:t>Thurs &amp; Fri</a:t>
            </a:r>
            <a:r>
              <a:rPr lang="en-US" sz="2700">
                <a:solidFill>
                  <a:schemeClr val="dk2"/>
                </a:solidFill>
              </a:rPr>
              <a:t> - Reading </a:t>
            </a:r>
            <a:r>
              <a:rPr lang="en-US" sz="2700">
                <a:solidFill>
                  <a:schemeClr val="dk2"/>
                </a:solidFill>
              </a:rPr>
              <a:t>practice</a:t>
            </a:r>
            <a:endParaRPr sz="2700">
              <a:solidFill>
                <a:schemeClr val="dk2"/>
              </a:solidFill>
            </a:endParaRPr>
          </a:p>
          <a:p>
            <a:pPr indent="0" lvl="0" marL="457200" rtl="0" algn="l">
              <a:spcBef>
                <a:spcPts val="0"/>
              </a:spcBef>
              <a:spcAft>
                <a:spcPts val="0"/>
              </a:spcAft>
              <a:buNone/>
            </a:pPr>
            <a:r>
              <a:t/>
            </a:r>
            <a:endParaRPr sz="2700">
              <a:solidFill>
                <a:schemeClr val="dk2"/>
              </a:solidFill>
            </a:endParaRPr>
          </a:p>
          <a:p>
            <a:pPr indent="-400050" lvl="0" marL="457200" rtl="0" algn="l">
              <a:spcBef>
                <a:spcPts val="0"/>
              </a:spcBef>
              <a:spcAft>
                <a:spcPts val="0"/>
              </a:spcAft>
              <a:buClr>
                <a:schemeClr val="dk2"/>
              </a:buClr>
              <a:buSzPts val="2700"/>
              <a:buChar char="●"/>
            </a:pPr>
            <a:r>
              <a:rPr b="1" lang="en-US" sz="2700">
                <a:solidFill>
                  <a:schemeClr val="dk2"/>
                </a:solidFill>
              </a:rPr>
              <a:t>Yr4</a:t>
            </a:r>
            <a:r>
              <a:rPr lang="en-US" sz="2700">
                <a:solidFill>
                  <a:schemeClr val="dk2"/>
                </a:solidFill>
              </a:rPr>
              <a:t> - Four 30 minute </a:t>
            </a:r>
            <a:r>
              <a:rPr lang="en-US" sz="2700">
                <a:solidFill>
                  <a:schemeClr val="dk2"/>
                </a:solidFill>
              </a:rPr>
              <a:t>reading</a:t>
            </a:r>
            <a:r>
              <a:rPr lang="en-US" sz="2700">
                <a:solidFill>
                  <a:schemeClr val="dk2"/>
                </a:solidFill>
              </a:rPr>
              <a:t> sessions per week</a:t>
            </a:r>
            <a:endParaRPr sz="2700">
              <a:solidFill>
                <a:schemeClr val="dk2"/>
              </a:solidFill>
            </a:endParaRPr>
          </a:p>
          <a:p>
            <a:pPr indent="-400050" lvl="0" marL="457200" rtl="0" algn="l">
              <a:spcBef>
                <a:spcPts val="0"/>
              </a:spcBef>
              <a:spcAft>
                <a:spcPts val="0"/>
              </a:spcAft>
              <a:buClr>
                <a:schemeClr val="dk2"/>
              </a:buClr>
              <a:buSzPts val="2700"/>
              <a:buChar char="●"/>
            </a:pPr>
            <a:r>
              <a:rPr b="1" lang="en-US" sz="2700">
                <a:solidFill>
                  <a:schemeClr val="dk2"/>
                </a:solidFill>
              </a:rPr>
              <a:t>Yr5 &amp; 6</a:t>
            </a:r>
            <a:r>
              <a:rPr lang="en-US" sz="2700">
                <a:solidFill>
                  <a:schemeClr val="dk2"/>
                </a:solidFill>
              </a:rPr>
              <a:t> - Three 30 minute reading sessions per week</a:t>
            </a:r>
            <a:endParaRPr sz="27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7"/>
          <p:cNvPicPr preferRelativeResize="0"/>
          <p:nvPr/>
        </p:nvPicPr>
        <p:blipFill rotWithShape="1">
          <a:blip r:embed="rId3">
            <a:alphaModFix amt="4000"/>
          </a:blip>
          <a:srcRect b="0" l="0" r="0" t="0"/>
          <a:stretch/>
        </p:blipFill>
        <p:spPr>
          <a:xfrm>
            <a:off x="263352" y="-1179512"/>
            <a:ext cx="8556550" cy="8935311"/>
          </a:xfrm>
          <a:prstGeom prst="rect">
            <a:avLst/>
          </a:prstGeom>
          <a:noFill/>
          <a:ln>
            <a:noFill/>
          </a:ln>
        </p:spPr>
      </p:pic>
      <p:sp>
        <p:nvSpPr>
          <p:cNvPr id="180" name="Google Shape;180;p17"/>
          <p:cNvSpPr txBox="1"/>
          <p:nvPr/>
        </p:nvSpPr>
        <p:spPr>
          <a:xfrm>
            <a:off x="0" y="2780928"/>
            <a:ext cx="12191999" cy="10926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6500"/>
              <a:buFont typeface="Calibri"/>
              <a:buNone/>
            </a:pPr>
            <a:r>
              <a:rPr b="1" i="0" lang="en-US" sz="6500" u="none" cap="none" strike="noStrike">
                <a:solidFill>
                  <a:srgbClr val="FFFFFF"/>
                </a:solidFill>
                <a:latin typeface="Calibri"/>
                <a:ea typeface="Calibri"/>
                <a:cs typeface="Calibri"/>
                <a:sym typeface="Calibri"/>
              </a:rPr>
              <a:t>Reading and spelling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18"/>
          <p:cNvPicPr preferRelativeResize="0"/>
          <p:nvPr/>
        </p:nvPicPr>
        <p:blipFill rotWithShape="1">
          <a:blip r:embed="rId3">
            <a:alphaModFix/>
          </a:blip>
          <a:srcRect b="0" l="0" r="0" t="0"/>
          <a:stretch/>
        </p:blipFill>
        <p:spPr>
          <a:xfrm>
            <a:off x="2494137" y="1782133"/>
            <a:ext cx="3106041" cy="4444216"/>
          </a:xfrm>
          <a:prstGeom prst="rect">
            <a:avLst/>
          </a:prstGeom>
          <a:noFill/>
          <a:ln>
            <a:noFill/>
          </a:ln>
        </p:spPr>
      </p:pic>
      <p:pic>
        <p:nvPicPr>
          <p:cNvPr id="186" name="Google Shape;186;p18"/>
          <p:cNvPicPr preferRelativeResize="0"/>
          <p:nvPr/>
        </p:nvPicPr>
        <p:blipFill rotWithShape="1">
          <a:blip r:embed="rId4">
            <a:alphaModFix/>
          </a:blip>
          <a:srcRect b="0" l="0" r="0" t="0"/>
          <a:stretch/>
        </p:blipFill>
        <p:spPr>
          <a:xfrm>
            <a:off x="6400891" y="1758400"/>
            <a:ext cx="3118317" cy="4493324"/>
          </a:xfrm>
          <a:prstGeom prst="rect">
            <a:avLst/>
          </a:prstGeom>
          <a:noFill/>
          <a:ln>
            <a:noFill/>
          </a:ln>
        </p:spPr>
      </p:pic>
      <p:sp>
        <p:nvSpPr>
          <p:cNvPr id="187" name="Google Shape;187;p18"/>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Reading and spelling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9"/>
          <p:cNvSpPr/>
          <p:nvPr/>
        </p:nvSpPr>
        <p:spPr>
          <a:xfrm>
            <a:off x="263350" y="1994775"/>
            <a:ext cx="11326500" cy="4602600"/>
          </a:xfrm>
          <a:prstGeom prst="roundRect">
            <a:avLst>
              <a:gd fmla="val 4865" name="adj"/>
            </a:avLst>
          </a:prstGeom>
          <a:solidFill>
            <a:schemeClr val="accent2">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3" name="Google Shape;193;p19"/>
          <p:cNvSpPr txBox="1"/>
          <p:nvPr>
            <p:ph idx="1" type="body"/>
          </p:nvPr>
        </p:nvSpPr>
        <p:spPr>
          <a:xfrm>
            <a:off x="479376" y="2204864"/>
            <a:ext cx="5256584" cy="439248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2"/>
              </a:buClr>
              <a:buSzPts val="8000"/>
              <a:buNone/>
            </a:pPr>
            <a:r>
              <a:rPr lang="en-US" sz="8000" u="sng">
                <a:solidFill>
                  <a:schemeClr val="accent2"/>
                </a:solidFill>
                <a:latin typeface="Calibri"/>
                <a:ea typeface="Calibri"/>
                <a:cs typeface="Calibri"/>
                <a:sym typeface="Calibri"/>
              </a:rPr>
              <a:t>sh</a:t>
            </a:r>
            <a:r>
              <a:rPr lang="en-US" sz="8000">
                <a:solidFill>
                  <a:schemeClr val="dk1"/>
                </a:solidFill>
                <a:latin typeface="Calibri"/>
                <a:ea typeface="Calibri"/>
                <a:cs typeface="Calibri"/>
                <a:sym typeface="Calibri"/>
              </a:rPr>
              <a:t>ell</a:t>
            </a:r>
            <a:endParaRPr/>
          </a:p>
          <a:p>
            <a:pPr indent="0" lvl="0" marL="0" rtl="0" algn="ctr">
              <a:lnSpc>
                <a:spcPct val="90000"/>
              </a:lnSpc>
              <a:spcBef>
                <a:spcPts val="1000"/>
              </a:spcBef>
              <a:spcAft>
                <a:spcPts val="0"/>
              </a:spcAft>
              <a:buClr>
                <a:schemeClr val="accent2"/>
              </a:buClr>
              <a:buSzPts val="8000"/>
              <a:buNone/>
            </a:pPr>
            <a:r>
              <a:rPr lang="en-US" sz="8000" u="sng">
                <a:solidFill>
                  <a:schemeClr val="accent2"/>
                </a:solidFill>
                <a:latin typeface="Calibri"/>
                <a:ea typeface="Calibri"/>
                <a:cs typeface="Calibri"/>
                <a:sym typeface="Calibri"/>
              </a:rPr>
              <a:t>ch</a:t>
            </a:r>
            <a:r>
              <a:rPr lang="en-US" sz="8000">
                <a:solidFill>
                  <a:schemeClr val="dk1"/>
                </a:solidFill>
                <a:latin typeface="Calibri"/>
                <a:ea typeface="Calibri"/>
                <a:cs typeface="Calibri"/>
                <a:sym typeface="Calibri"/>
              </a:rPr>
              <a:t>ef</a:t>
            </a:r>
            <a:endParaRPr/>
          </a:p>
          <a:p>
            <a:pPr indent="0" lvl="0" marL="0" rtl="0" algn="ctr">
              <a:lnSpc>
                <a:spcPct val="90000"/>
              </a:lnSpc>
              <a:spcBef>
                <a:spcPts val="1000"/>
              </a:spcBef>
              <a:spcAft>
                <a:spcPts val="0"/>
              </a:spcAft>
              <a:buClr>
                <a:schemeClr val="dk1"/>
              </a:buClr>
              <a:buSzPts val="8000"/>
              <a:buNone/>
            </a:pPr>
            <a:r>
              <a:rPr lang="en-US" sz="8000">
                <a:solidFill>
                  <a:schemeClr val="dk1"/>
                </a:solidFill>
                <a:latin typeface="Calibri"/>
                <a:ea typeface="Calibri"/>
                <a:cs typeface="Calibri"/>
                <a:sym typeface="Calibri"/>
              </a:rPr>
              <a:t>spe</a:t>
            </a:r>
            <a:r>
              <a:rPr lang="en-US" sz="8000" u="sng">
                <a:solidFill>
                  <a:schemeClr val="accent2"/>
                </a:solidFill>
                <a:latin typeface="Calibri"/>
                <a:ea typeface="Calibri"/>
                <a:cs typeface="Calibri"/>
                <a:sym typeface="Calibri"/>
              </a:rPr>
              <a:t>ci</a:t>
            </a:r>
            <a:r>
              <a:rPr lang="en-US" sz="8000">
                <a:solidFill>
                  <a:schemeClr val="dk1"/>
                </a:solidFill>
                <a:latin typeface="Calibri"/>
                <a:ea typeface="Calibri"/>
                <a:cs typeface="Calibri"/>
                <a:sym typeface="Calibri"/>
              </a:rPr>
              <a:t>al</a:t>
            </a:r>
            <a:endParaRPr sz="9600">
              <a:solidFill>
                <a:schemeClr val="dk1"/>
              </a:solidFill>
              <a:latin typeface="Calibri"/>
              <a:ea typeface="Calibri"/>
              <a:cs typeface="Calibri"/>
              <a:sym typeface="Calibri"/>
            </a:endParaRPr>
          </a:p>
        </p:txBody>
      </p:sp>
      <p:sp>
        <p:nvSpPr>
          <p:cNvPr id="194" name="Google Shape;194;p19"/>
          <p:cNvSpPr txBox="1"/>
          <p:nvPr>
            <p:ph type="title"/>
          </p:nvPr>
        </p:nvSpPr>
        <p:spPr>
          <a:xfrm>
            <a:off x="479375" y="178525"/>
            <a:ext cx="9793200" cy="1597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sz="3000">
                <a:solidFill>
                  <a:schemeClr val="accent2"/>
                </a:solidFill>
              </a:rPr>
              <a:t>We will teach spelling in our phonics sessions, linking to the GPC’s. As they go through the school, we follow the scheme from Spelling Shed. </a:t>
            </a:r>
            <a:endParaRPr sz="3000">
              <a:solidFill>
                <a:schemeClr val="accent2"/>
              </a:solidFill>
            </a:endParaRPr>
          </a:p>
          <a:p>
            <a:pPr indent="0" lvl="0" marL="0" rtl="0" algn="l">
              <a:lnSpc>
                <a:spcPct val="90000"/>
              </a:lnSpc>
              <a:spcBef>
                <a:spcPts val="0"/>
              </a:spcBef>
              <a:spcAft>
                <a:spcPts val="0"/>
              </a:spcAft>
              <a:buNone/>
            </a:pPr>
            <a:r>
              <a:rPr lang="en-US" sz="3000"/>
              <a:t>All the different ways to write the phoneme /sh/:</a:t>
            </a:r>
            <a:endParaRPr sz="3000"/>
          </a:p>
        </p:txBody>
      </p:sp>
      <p:sp>
        <p:nvSpPr>
          <p:cNvPr id="195" name="Google Shape;195;p19"/>
          <p:cNvSpPr txBox="1"/>
          <p:nvPr>
            <p:ph idx="2" type="body"/>
          </p:nvPr>
        </p:nvSpPr>
        <p:spPr>
          <a:xfrm>
            <a:off x="6240016" y="2204864"/>
            <a:ext cx="5256584" cy="439248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8000"/>
              <a:buNone/>
            </a:pPr>
            <a:r>
              <a:rPr lang="en-US" sz="8000">
                <a:solidFill>
                  <a:schemeClr val="dk1"/>
                </a:solidFill>
                <a:latin typeface="Calibri"/>
                <a:ea typeface="Calibri"/>
                <a:cs typeface="Calibri"/>
                <a:sym typeface="Calibri"/>
              </a:rPr>
              <a:t>cap</a:t>
            </a:r>
            <a:r>
              <a:rPr lang="en-US" sz="8000" u="sng">
                <a:solidFill>
                  <a:schemeClr val="accent2"/>
                </a:solidFill>
                <a:latin typeface="Calibri"/>
                <a:ea typeface="Calibri"/>
                <a:cs typeface="Calibri"/>
                <a:sym typeface="Calibri"/>
              </a:rPr>
              <a:t>ti</a:t>
            </a:r>
            <a:r>
              <a:rPr lang="en-US" sz="8000">
                <a:solidFill>
                  <a:schemeClr val="dk1"/>
                </a:solidFill>
                <a:latin typeface="Calibri"/>
                <a:ea typeface="Calibri"/>
                <a:cs typeface="Calibri"/>
                <a:sym typeface="Calibri"/>
              </a:rPr>
              <a:t>on</a:t>
            </a:r>
            <a:endParaRPr/>
          </a:p>
          <a:p>
            <a:pPr indent="0" lvl="0" marL="0" rtl="0" algn="ctr">
              <a:lnSpc>
                <a:spcPct val="90000"/>
              </a:lnSpc>
              <a:spcBef>
                <a:spcPts val="1000"/>
              </a:spcBef>
              <a:spcAft>
                <a:spcPts val="0"/>
              </a:spcAft>
              <a:buClr>
                <a:schemeClr val="dk1"/>
              </a:buClr>
              <a:buSzPts val="8000"/>
              <a:buNone/>
            </a:pPr>
            <a:r>
              <a:rPr lang="en-US" sz="8000">
                <a:solidFill>
                  <a:schemeClr val="dk1"/>
                </a:solidFill>
                <a:latin typeface="Calibri"/>
                <a:ea typeface="Calibri"/>
                <a:cs typeface="Calibri"/>
                <a:sym typeface="Calibri"/>
              </a:rPr>
              <a:t>man</a:t>
            </a:r>
            <a:r>
              <a:rPr lang="en-US" sz="8000" u="sng">
                <a:solidFill>
                  <a:schemeClr val="accent2"/>
                </a:solidFill>
                <a:latin typeface="Calibri"/>
                <a:ea typeface="Calibri"/>
                <a:cs typeface="Calibri"/>
                <a:sym typeface="Calibri"/>
              </a:rPr>
              <a:t>si</a:t>
            </a:r>
            <a:r>
              <a:rPr lang="en-US" sz="8000">
                <a:solidFill>
                  <a:schemeClr val="dk1"/>
                </a:solidFill>
                <a:latin typeface="Calibri"/>
                <a:ea typeface="Calibri"/>
                <a:cs typeface="Calibri"/>
                <a:sym typeface="Calibri"/>
              </a:rPr>
              <a:t>on</a:t>
            </a:r>
            <a:endParaRPr/>
          </a:p>
          <a:p>
            <a:pPr indent="0" lvl="0" marL="0" rtl="0" algn="ctr">
              <a:lnSpc>
                <a:spcPct val="90000"/>
              </a:lnSpc>
              <a:spcBef>
                <a:spcPts val="1000"/>
              </a:spcBef>
              <a:spcAft>
                <a:spcPts val="0"/>
              </a:spcAft>
              <a:buClr>
                <a:schemeClr val="dk1"/>
              </a:buClr>
              <a:buSzPts val="8000"/>
              <a:buNone/>
            </a:pPr>
            <a:r>
              <a:rPr lang="en-US" sz="8000">
                <a:solidFill>
                  <a:schemeClr val="dk1"/>
                </a:solidFill>
                <a:latin typeface="Calibri"/>
                <a:ea typeface="Calibri"/>
                <a:cs typeface="Calibri"/>
                <a:sym typeface="Calibri"/>
              </a:rPr>
              <a:t>pa</a:t>
            </a:r>
            <a:r>
              <a:rPr lang="en-US" sz="8000" u="sng">
                <a:solidFill>
                  <a:schemeClr val="accent2"/>
                </a:solidFill>
                <a:latin typeface="Calibri"/>
                <a:ea typeface="Calibri"/>
                <a:cs typeface="Calibri"/>
                <a:sym typeface="Calibri"/>
              </a:rPr>
              <a:t>ssi</a:t>
            </a:r>
            <a:r>
              <a:rPr lang="en-US" sz="8000">
                <a:solidFill>
                  <a:schemeClr val="dk1"/>
                </a:solidFill>
                <a:latin typeface="Calibri"/>
                <a:ea typeface="Calibri"/>
                <a:cs typeface="Calibri"/>
                <a:sym typeface="Calibri"/>
              </a:rPr>
              <a:t>on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1"/>
          <p:cNvSpPr txBox="1"/>
          <p:nvPr>
            <p:ph type="title"/>
          </p:nvPr>
        </p:nvSpPr>
        <p:spPr>
          <a:xfrm>
            <a:off x="479376" y="332656"/>
            <a:ext cx="9793200" cy="1152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Tricky words - Tricky for a reason!</a:t>
            </a:r>
            <a:endParaRPr/>
          </a:p>
        </p:txBody>
      </p:sp>
      <p:sp>
        <p:nvSpPr>
          <p:cNvPr id="201" name="Google Shape;201;p21"/>
          <p:cNvSpPr txBox="1"/>
          <p:nvPr/>
        </p:nvSpPr>
        <p:spPr>
          <a:xfrm>
            <a:off x="1220825" y="1977750"/>
            <a:ext cx="2725800" cy="30159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US" sz="3400">
                <a:solidFill>
                  <a:schemeClr val="dk2"/>
                </a:solidFill>
              </a:rPr>
              <a:t>any</a:t>
            </a:r>
            <a:endParaRPr sz="3400">
              <a:solidFill>
                <a:schemeClr val="dk2"/>
              </a:solidFill>
            </a:endParaRPr>
          </a:p>
          <a:p>
            <a:pPr indent="0" lvl="0" marL="0" rtl="0" algn="l">
              <a:spcBef>
                <a:spcPts val="0"/>
              </a:spcBef>
              <a:spcAft>
                <a:spcPts val="0"/>
              </a:spcAft>
              <a:buNone/>
            </a:pPr>
            <a:r>
              <a:rPr lang="en-US" sz="3400">
                <a:solidFill>
                  <a:schemeClr val="dk2"/>
                </a:solidFill>
              </a:rPr>
              <a:t>though</a:t>
            </a:r>
            <a:endParaRPr sz="3400">
              <a:solidFill>
                <a:schemeClr val="dk2"/>
              </a:solidFill>
            </a:endParaRPr>
          </a:p>
          <a:p>
            <a:pPr indent="0" lvl="0" marL="0" rtl="0" algn="l">
              <a:spcBef>
                <a:spcPts val="0"/>
              </a:spcBef>
              <a:spcAft>
                <a:spcPts val="0"/>
              </a:spcAft>
              <a:buNone/>
            </a:pPr>
            <a:r>
              <a:rPr lang="en-US" sz="3400">
                <a:solidFill>
                  <a:schemeClr val="dk2"/>
                </a:solidFill>
              </a:rPr>
              <a:t>laugh</a:t>
            </a:r>
            <a:endParaRPr sz="3400">
              <a:solidFill>
                <a:schemeClr val="dk2"/>
              </a:solidFill>
            </a:endParaRPr>
          </a:p>
          <a:p>
            <a:pPr indent="0" lvl="0" marL="0" rtl="0" algn="l">
              <a:spcBef>
                <a:spcPts val="0"/>
              </a:spcBef>
              <a:spcAft>
                <a:spcPts val="0"/>
              </a:spcAft>
              <a:buNone/>
            </a:pPr>
            <a:r>
              <a:rPr lang="en-US" sz="3400">
                <a:solidFill>
                  <a:schemeClr val="dk2"/>
                </a:solidFill>
              </a:rPr>
              <a:t>enough</a:t>
            </a:r>
            <a:endParaRPr sz="3400">
              <a:solidFill>
                <a:schemeClr val="dk2"/>
              </a:solidFill>
            </a:endParaRPr>
          </a:p>
          <a:p>
            <a:pPr indent="0" lvl="0" marL="0" rtl="0" algn="l">
              <a:spcBef>
                <a:spcPts val="0"/>
              </a:spcBef>
              <a:spcAft>
                <a:spcPts val="0"/>
              </a:spcAft>
              <a:buNone/>
            </a:pPr>
            <a:r>
              <a:rPr lang="en-US" sz="3400">
                <a:solidFill>
                  <a:schemeClr val="dk2"/>
                </a:solidFill>
              </a:rPr>
              <a:t>sure</a:t>
            </a:r>
            <a:endParaRPr sz="3400">
              <a:solidFill>
                <a:schemeClr val="dk2"/>
              </a:solidFill>
            </a:endParaRPr>
          </a:p>
          <a:p>
            <a:pPr indent="0" lvl="0" marL="0" rtl="0" algn="l">
              <a:spcBef>
                <a:spcPts val="0"/>
              </a:spcBef>
              <a:spcAft>
                <a:spcPts val="0"/>
              </a:spcAft>
              <a:buNone/>
            </a:pPr>
            <a:r>
              <a:t/>
            </a:r>
            <a:endParaRPr sz="2400">
              <a:solidFill>
                <a:schemeClr val="dk2"/>
              </a:solidFill>
            </a:endParaRPr>
          </a:p>
        </p:txBody>
      </p:sp>
      <p:sp>
        <p:nvSpPr>
          <p:cNvPr id="202" name="Google Shape;202;p21"/>
          <p:cNvSpPr txBox="1"/>
          <p:nvPr/>
        </p:nvSpPr>
        <p:spPr>
          <a:xfrm>
            <a:off x="4193100" y="1977750"/>
            <a:ext cx="3276900" cy="3305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3400">
                <a:solidFill>
                  <a:schemeClr val="dk2"/>
                </a:solidFill>
              </a:rPr>
              <a:t>everyone</a:t>
            </a:r>
            <a:endParaRPr sz="3400">
              <a:solidFill>
                <a:schemeClr val="dk2"/>
              </a:solidFill>
            </a:endParaRPr>
          </a:p>
          <a:p>
            <a:pPr indent="0" lvl="0" marL="0" rtl="0" algn="l">
              <a:spcBef>
                <a:spcPts val="0"/>
              </a:spcBef>
              <a:spcAft>
                <a:spcPts val="0"/>
              </a:spcAft>
              <a:buClr>
                <a:schemeClr val="dk1"/>
              </a:buClr>
              <a:buSzPts val="1100"/>
              <a:buFont typeface="Arial"/>
              <a:buNone/>
            </a:pPr>
            <a:r>
              <a:rPr lang="en-US" sz="3400">
                <a:solidFill>
                  <a:schemeClr val="dk2"/>
                </a:solidFill>
              </a:rPr>
              <a:t>thought</a:t>
            </a:r>
            <a:endParaRPr sz="3400">
              <a:solidFill>
                <a:schemeClr val="dk2"/>
              </a:solidFill>
            </a:endParaRPr>
          </a:p>
          <a:p>
            <a:pPr indent="0" lvl="0" marL="0" rtl="0" algn="l">
              <a:spcBef>
                <a:spcPts val="0"/>
              </a:spcBef>
              <a:spcAft>
                <a:spcPts val="0"/>
              </a:spcAft>
              <a:buClr>
                <a:schemeClr val="dk1"/>
              </a:buClr>
              <a:buSzPts val="1100"/>
              <a:buFont typeface="Arial"/>
              <a:buNone/>
            </a:pPr>
            <a:r>
              <a:rPr lang="en-US" sz="3400">
                <a:solidFill>
                  <a:schemeClr val="dk2"/>
                </a:solidFill>
              </a:rPr>
              <a:t>though</a:t>
            </a:r>
            <a:endParaRPr sz="3400">
              <a:solidFill>
                <a:schemeClr val="dk2"/>
              </a:solidFill>
            </a:endParaRPr>
          </a:p>
          <a:p>
            <a:pPr indent="0" lvl="0" marL="0" rtl="0" algn="l">
              <a:spcBef>
                <a:spcPts val="0"/>
              </a:spcBef>
              <a:spcAft>
                <a:spcPts val="0"/>
              </a:spcAft>
              <a:buNone/>
            </a:pPr>
            <a:r>
              <a:rPr lang="en-US" sz="3400">
                <a:solidFill>
                  <a:schemeClr val="dk2"/>
                </a:solidFill>
              </a:rPr>
              <a:t>does</a:t>
            </a:r>
            <a:endParaRPr sz="3400">
              <a:solidFill>
                <a:schemeClr val="dk2"/>
              </a:solidFill>
            </a:endParaRPr>
          </a:p>
          <a:p>
            <a:pPr indent="0" lvl="0" marL="0" rtl="0" algn="l">
              <a:spcBef>
                <a:spcPts val="0"/>
              </a:spcBef>
              <a:spcAft>
                <a:spcPts val="0"/>
              </a:spcAft>
              <a:buNone/>
            </a:pPr>
            <a:r>
              <a:rPr lang="en-US" sz="3400">
                <a:solidFill>
                  <a:schemeClr val="dk2"/>
                </a:solidFill>
              </a:rPr>
              <a:t>move</a:t>
            </a:r>
            <a:endParaRPr sz="3400">
              <a:solidFill>
                <a:schemeClr val="dk2"/>
              </a:solidFill>
            </a:endParaRPr>
          </a:p>
          <a:p>
            <a:pPr indent="0" lvl="0" marL="0" rtl="0" algn="l">
              <a:spcBef>
                <a:spcPts val="0"/>
              </a:spcBef>
              <a:spcAft>
                <a:spcPts val="0"/>
              </a:spcAft>
              <a:buClr>
                <a:schemeClr val="dk1"/>
              </a:buClr>
              <a:buSzPts val="1100"/>
              <a:buFont typeface="Arial"/>
              <a:buNone/>
            </a:pPr>
            <a:r>
              <a:rPr lang="en-US" sz="3400">
                <a:solidFill>
                  <a:schemeClr val="dk2"/>
                </a:solidFill>
              </a:rPr>
              <a:t>although</a:t>
            </a:r>
            <a:endParaRPr sz="3400">
              <a:solidFill>
                <a:schemeClr val="dk2"/>
              </a:solidFill>
            </a:endParaRPr>
          </a:p>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2"/>
          <p:cNvSpPr txBox="1"/>
          <p:nvPr>
            <p:ph idx="1" type="body"/>
          </p:nvPr>
        </p:nvSpPr>
        <p:spPr>
          <a:xfrm>
            <a:off x="479376" y="2556242"/>
            <a:ext cx="5616624" cy="33930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2"/>
              </a:buClr>
              <a:buSzPts val="2800"/>
              <a:buNone/>
            </a:pPr>
            <a:r>
              <a:rPr b="1" lang="en-US">
                <a:solidFill>
                  <a:schemeClr val="accent2"/>
                </a:solidFill>
              </a:rPr>
              <a:t>Reading practice sessions:</a:t>
            </a:r>
            <a:endParaRPr b="1">
              <a:solidFill>
                <a:schemeClr val="accent2"/>
              </a:solidFill>
            </a:endParaRPr>
          </a:p>
          <a:p>
            <a:pPr indent="-228600" lvl="0" marL="228600" rtl="0" algn="l">
              <a:lnSpc>
                <a:spcPct val="90000"/>
              </a:lnSpc>
              <a:spcBef>
                <a:spcPts val="1000"/>
              </a:spcBef>
              <a:spcAft>
                <a:spcPts val="0"/>
              </a:spcAft>
              <a:buClr>
                <a:schemeClr val="accent2"/>
              </a:buClr>
              <a:buSzPts val="2800"/>
              <a:buChar char="•"/>
            </a:pPr>
            <a:r>
              <a:rPr lang="en-US">
                <a:solidFill>
                  <a:schemeClr val="accent2"/>
                </a:solidFill>
              </a:rPr>
              <a:t>are timetabled three times a week.</a:t>
            </a:r>
            <a:endParaRPr>
              <a:solidFill>
                <a:schemeClr val="accent2"/>
              </a:solidFill>
            </a:endParaRPr>
          </a:p>
          <a:p>
            <a:pPr indent="-228600" lvl="0" marL="228600" rtl="0" algn="l">
              <a:lnSpc>
                <a:spcPct val="90000"/>
              </a:lnSpc>
              <a:spcBef>
                <a:spcPts val="1000"/>
              </a:spcBef>
              <a:spcAft>
                <a:spcPts val="0"/>
              </a:spcAft>
              <a:buClr>
                <a:schemeClr val="accent2"/>
              </a:buClr>
              <a:buSzPts val="2800"/>
              <a:buChar char="•"/>
            </a:pPr>
            <a:r>
              <a:rPr lang="en-US">
                <a:solidFill>
                  <a:schemeClr val="accent2"/>
                </a:solidFill>
              </a:rPr>
              <a:t>children read the same book three times in a week .</a:t>
            </a:r>
            <a:endParaRPr>
              <a:solidFill>
                <a:schemeClr val="accent2"/>
              </a:solidFill>
            </a:endParaRPr>
          </a:p>
          <a:p>
            <a:pPr indent="-50800" lvl="0" marL="228600" rtl="0" algn="l">
              <a:lnSpc>
                <a:spcPct val="90000"/>
              </a:lnSpc>
              <a:spcBef>
                <a:spcPts val="1000"/>
              </a:spcBef>
              <a:spcAft>
                <a:spcPts val="0"/>
              </a:spcAft>
              <a:buClr>
                <a:srgbClr val="595959"/>
              </a:buClr>
              <a:buSzPts val="2800"/>
              <a:buNone/>
            </a:pPr>
            <a:r>
              <a:t/>
            </a:r>
            <a:endParaRPr>
              <a:solidFill>
                <a:schemeClr val="dk1"/>
              </a:solidFill>
            </a:endParaRPr>
          </a:p>
        </p:txBody>
      </p:sp>
      <p:sp>
        <p:nvSpPr>
          <p:cNvPr id="208" name="Google Shape;208;p22"/>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How do we teach reading in books?</a:t>
            </a:r>
            <a:endParaRPr/>
          </a:p>
        </p:txBody>
      </p:sp>
      <p:pic>
        <p:nvPicPr>
          <p:cNvPr descr="Big Cat Phonics for Little Wandle Letters and Sounds Revised – Age 7+ – Parasports: Phase 4 Set 2" id="209" name="Google Shape;209;p22"/>
          <p:cNvPicPr preferRelativeResize="0"/>
          <p:nvPr/>
        </p:nvPicPr>
        <p:blipFill rotWithShape="1">
          <a:blip r:embed="rId3">
            <a:alphaModFix/>
          </a:blip>
          <a:srcRect b="0" l="0" r="0" t="0"/>
          <a:stretch/>
        </p:blipFill>
        <p:spPr>
          <a:xfrm>
            <a:off x="9109215" y="1758575"/>
            <a:ext cx="2326497" cy="3340849"/>
          </a:xfrm>
          <a:prstGeom prst="rect">
            <a:avLst/>
          </a:prstGeom>
          <a:noFill/>
          <a:ln>
            <a:noFill/>
          </a:ln>
        </p:spPr>
      </p:pic>
      <p:pic>
        <p:nvPicPr>
          <p:cNvPr descr="Big Cat Phonics for Little Wandle Letters and Sounds Revised – Age 7+ – Roman Life: Phase 5 Set 2" id="210" name="Google Shape;210;p22"/>
          <p:cNvPicPr preferRelativeResize="0"/>
          <p:nvPr/>
        </p:nvPicPr>
        <p:blipFill rotWithShape="1">
          <a:blip r:embed="rId4">
            <a:alphaModFix/>
          </a:blip>
          <a:srcRect b="0" l="0" r="0" t="0"/>
          <a:stretch/>
        </p:blipFill>
        <p:spPr>
          <a:xfrm>
            <a:off x="6558484" y="1758575"/>
            <a:ext cx="2382751" cy="3393038"/>
          </a:xfrm>
          <a:prstGeom prst="rect">
            <a:avLst/>
          </a:prstGeom>
          <a:noFill/>
          <a:ln>
            <a:noFill/>
          </a:ln>
        </p:spPr>
      </p:pic>
      <p:pic>
        <p:nvPicPr>
          <p:cNvPr descr="Big Cat Phonics for Little Wandle Letters and Sounds Revised – Age 7+ – The Lights in the Darkness: Phase 3 Set 2" id="211" name="Google Shape;211;p22"/>
          <p:cNvPicPr preferRelativeResize="0"/>
          <p:nvPr/>
        </p:nvPicPr>
        <p:blipFill rotWithShape="1">
          <a:blip r:embed="rId5">
            <a:alphaModFix/>
          </a:blip>
          <a:srcRect b="0" l="0" r="0" t="0"/>
          <a:stretch/>
        </p:blipFill>
        <p:spPr>
          <a:xfrm>
            <a:off x="7847680" y="3184495"/>
            <a:ext cx="2323261" cy="334084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2"/>
          <p:cNvPicPr preferRelativeResize="0"/>
          <p:nvPr/>
        </p:nvPicPr>
        <p:blipFill rotWithShape="1">
          <a:blip r:embed="rId3">
            <a:alphaModFix/>
          </a:blip>
          <a:srcRect b="0" l="0" r="0" t="0"/>
          <a:stretch/>
        </p:blipFill>
        <p:spPr>
          <a:xfrm>
            <a:off x="838200" y="1379544"/>
            <a:ext cx="2087894" cy="1406429"/>
          </a:xfrm>
          <a:prstGeom prst="rect">
            <a:avLst/>
          </a:prstGeom>
          <a:noFill/>
          <a:ln>
            <a:noFill/>
          </a:ln>
        </p:spPr>
      </p:pic>
      <p:pic>
        <p:nvPicPr>
          <p:cNvPr id="81" name="Google Shape;81;p2"/>
          <p:cNvPicPr preferRelativeResize="0"/>
          <p:nvPr/>
        </p:nvPicPr>
        <p:blipFill rotWithShape="1">
          <a:blip r:embed="rId4">
            <a:alphaModFix/>
          </a:blip>
          <a:srcRect b="0" l="0" r="0" t="0"/>
          <a:stretch/>
        </p:blipFill>
        <p:spPr>
          <a:xfrm>
            <a:off x="838200" y="2785973"/>
            <a:ext cx="3400900" cy="1286054"/>
          </a:xfrm>
          <a:prstGeom prst="rect">
            <a:avLst/>
          </a:prstGeom>
          <a:noFill/>
          <a:ln>
            <a:noFill/>
          </a:ln>
        </p:spPr>
      </p:pic>
      <p:sp>
        <p:nvSpPr>
          <p:cNvPr id="82" name="Google Shape;82;p2"/>
          <p:cNvSpPr/>
          <p:nvPr/>
        </p:nvSpPr>
        <p:spPr>
          <a:xfrm>
            <a:off x="703585" y="306998"/>
            <a:ext cx="910807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800" u="none" cap="none" strike="noStrike">
                <a:solidFill>
                  <a:srgbClr val="000000"/>
                </a:solidFill>
                <a:latin typeface="Calibri"/>
                <a:ea typeface="Calibri"/>
                <a:cs typeface="Calibri"/>
                <a:sym typeface="Calibri"/>
              </a:rPr>
              <a:t>National Reading Expectations</a:t>
            </a:r>
            <a:endParaRPr sz="4800">
              <a:solidFill>
                <a:srgbClr val="000000"/>
              </a:solidFill>
              <a:latin typeface="Calibri"/>
              <a:ea typeface="Calibri"/>
              <a:cs typeface="Calibri"/>
              <a:sym typeface="Calibri"/>
            </a:endParaRPr>
          </a:p>
        </p:txBody>
      </p:sp>
      <p:sp>
        <p:nvSpPr>
          <p:cNvPr id="83" name="Google Shape;83;p2"/>
          <p:cNvSpPr/>
          <p:nvPr/>
        </p:nvSpPr>
        <p:spPr>
          <a:xfrm>
            <a:off x="4331588" y="1137995"/>
            <a:ext cx="7242628"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accent2"/>
                </a:solidFill>
                <a:latin typeface="Calibri"/>
                <a:ea typeface="Calibri"/>
                <a:cs typeface="Calibri"/>
                <a:sym typeface="Calibri"/>
              </a:rPr>
              <a:t>Children at risk of reading failure</a:t>
            </a:r>
            <a:endParaRPr/>
          </a:p>
          <a:p>
            <a:pPr indent="0" lvl="0" marL="0" marR="0" rtl="0" algn="l">
              <a:spcBef>
                <a:spcPts val="0"/>
              </a:spcBef>
              <a:spcAft>
                <a:spcPts val="0"/>
              </a:spcAft>
              <a:buNone/>
            </a:pPr>
            <a:r>
              <a:rPr lang="en-US" sz="3200">
                <a:solidFill>
                  <a:srgbClr val="000000"/>
                </a:solidFill>
                <a:latin typeface="Calibri"/>
                <a:ea typeface="Calibri"/>
                <a:cs typeface="Calibri"/>
                <a:sym typeface="Calibri"/>
              </a:rPr>
              <a:t>Pupils who fail to learn to read early on start to dislike reading. The guidance emphasises that pupils need to keep up with their peers rather than be helped to catch up later, at a point when learning in the wider curriculum depends so much on literacy. Where pupils make insufficient progress, extra efforts should be made to provide them with extra practice and support from the beginning.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3"/>
          <p:cNvSpPr txBox="1"/>
          <p:nvPr/>
        </p:nvSpPr>
        <p:spPr>
          <a:xfrm>
            <a:off x="263352" y="332656"/>
            <a:ext cx="9937104" cy="1152128"/>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4000"/>
              <a:buFont typeface="Calibri"/>
              <a:buNone/>
            </a:pPr>
            <a:r>
              <a:t/>
            </a:r>
            <a:endParaRPr b="0" i="0" sz="4000" u="none" cap="none" strike="noStrike">
              <a:solidFill>
                <a:srgbClr val="EE7E30"/>
              </a:solidFill>
              <a:latin typeface="Calibri"/>
              <a:ea typeface="Calibri"/>
              <a:cs typeface="Calibri"/>
              <a:sym typeface="Calibri"/>
            </a:endParaRPr>
          </a:p>
        </p:txBody>
      </p:sp>
      <p:sp>
        <p:nvSpPr>
          <p:cNvPr id="217" name="Google Shape;217;p23"/>
          <p:cNvSpPr txBox="1"/>
          <p:nvPr>
            <p:ph type="title"/>
          </p:nvPr>
        </p:nvSpPr>
        <p:spPr>
          <a:xfrm>
            <a:off x="479376" y="332656"/>
            <a:ext cx="856343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We use assessment to match your child’s reading the right level of book</a:t>
            </a:r>
            <a:endParaRPr/>
          </a:p>
        </p:txBody>
      </p:sp>
      <p:cxnSp>
        <p:nvCxnSpPr>
          <p:cNvPr id="218" name="Google Shape;218;p23"/>
          <p:cNvCxnSpPr/>
          <p:nvPr/>
        </p:nvCxnSpPr>
        <p:spPr>
          <a:xfrm>
            <a:off x="5447928" y="4064263"/>
            <a:ext cx="936104" cy="0"/>
          </a:xfrm>
          <a:prstGeom prst="straightConnector1">
            <a:avLst/>
          </a:prstGeom>
          <a:noFill/>
          <a:ln cap="flat" cmpd="sng" w="47625">
            <a:solidFill>
              <a:schemeClr val="accent1"/>
            </a:solidFill>
            <a:prstDash val="solid"/>
            <a:miter lim="800000"/>
            <a:headEnd len="sm" w="sm" type="none"/>
            <a:tailEnd len="med" w="med" type="stealth"/>
          </a:ln>
        </p:spPr>
      </p:cxnSp>
      <p:pic>
        <p:nvPicPr>
          <p:cNvPr id="219" name="Google Shape;219;p23"/>
          <p:cNvPicPr preferRelativeResize="0"/>
          <p:nvPr/>
        </p:nvPicPr>
        <p:blipFill rotWithShape="1">
          <a:blip r:embed="rId3">
            <a:alphaModFix/>
          </a:blip>
          <a:srcRect b="0" l="0" r="0" t="0"/>
          <a:stretch/>
        </p:blipFill>
        <p:spPr>
          <a:xfrm>
            <a:off x="750040" y="2114202"/>
            <a:ext cx="4417189" cy="3789643"/>
          </a:xfrm>
          <a:prstGeom prst="rect">
            <a:avLst/>
          </a:prstGeom>
          <a:noFill/>
          <a:ln>
            <a:noFill/>
          </a:ln>
        </p:spPr>
      </p:pic>
      <p:pic>
        <p:nvPicPr>
          <p:cNvPr descr="Big Cat Phonics for Little Wandle Letters and Sounds Revised – Age 7+ – Down my Street: Phase 4 Set 2" id="220" name="Google Shape;220;p23"/>
          <p:cNvPicPr preferRelativeResize="0"/>
          <p:nvPr/>
        </p:nvPicPr>
        <p:blipFill rotWithShape="1">
          <a:blip r:embed="rId4">
            <a:alphaModFix/>
          </a:blip>
          <a:srcRect b="0" l="0" r="0" t="0"/>
          <a:stretch/>
        </p:blipFill>
        <p:spPr>
          <a:xfrm>
            <a:off x="6954057" y="1484784"/>
            <a:ext cx="2331997" cy="3331424"/>
          </a:xfrm>
          <a:prstGeom prst="rect">
            <a:avLst/>
          </a:prstGeom>
          <a:noFill/>
          <a:ln>
            <a:noFill/>
          </a:ln>
        </p:spPr>
      </p:pic>
      <p:pic>
        <p:nvPicPr>
          <p:cNvPr descr="Big Cat Phonics for Little Wandle Letters and Sounds Revised – Age 7+ – Hello Feelings: Phase 5 Set 3" id="221" name="Google Shape;221;p23"/>
          <p:cNvPicPr preferRelativeResize="0"/>
          <p:nvPr/>
        </p:nvPicPr>
        <p:blipFill rotWithShape="1">
          <a:blip r:embed="rId5">
            <a:alphaModFix/>
          </a:blip>
          <a:srcRect b="0" l="0" r="0" t="0"/>
          <a:stretch/>
        </p:blipFill>
        <p:spPr>
          <a:xfrm>
            <a:off x="7867597" y="2259929"/>
            <a:ext cx="2360707" cy="3388575"/>
          </a:xfrm>
          <a:prstGeom prst="rect">
            <a:avLst/>
          </a:prstGeom>
          <a:noFill/>
          <a:ln>
            <a:noFill/>
          </a:ln>
        </p:spPr>
      </p:pic>
      <p:pic>
        <p:nvPicPr>
          <p:cNvPr descr="Big Cat Phonics for Little Wandle Letters and Sounds Revised – Age 7+ – Zoom in: Phase 3 Set 2" id="222" name="Google Shape;222;p23"/>
          <p:cNvPicPr preferRelativeResize="0"/>
          <p:nvPr/>
        </p:nvPicPr>
        <p:blipFill rotWithShape="1">
          <a:blip r:embed="rId6">
            <a:alphaModFix/>
          </a:blip>
          <a:srcRect b="0" l="0" r="0" t="0"/>
          <a:stretch/>
        </p:blipFill>
        <p:spPr>
          <a:xfrm>
            <a:off x="8635853" y="3092225"/>
            <a:ext cx="2315340" cy="33314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6" name="Shape 226"/>
        <p:cNvGrpSpPr/>
        <p:nvPr/>
      </p:nvGrpSpPr>
      <p:grpSpPr>
        <a:xfrm>
          <a:off x="0" y="0"/>
          <a:ext cx="0" cy="0"/>
          <a:chOff x="0" y="0"/>
          <a:chExt cx="0" cy="0"/>
        </a:xfrm>
      </p:grpSpPr>
      <p:sp>
        <p:nvSpPr>
          <p:cNvPr id="227" name="Google Shape;227;p24"/>
          <p:cNvSpPr txBox="1"/>
          <p:nvPr>
            <p:ph idx="1" type="body"/>
          </p:nvPr>
        </p:nvSpPr>
        <p:spPr>
          <a:xfrm>
            <a:off x="479376" y="1916832"/>
            <a:ext cx="5328592" cy="43924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2"/>
              </a:buClr>
              <a:buSzPts val="2400"/>
              <a:buNone/>
            </a:pPr>
            <a:r>
              <a:rPr b="1" lang="en-US" sz="2400">
                <a:solidFill>
                  <a:schemeClr val="accent2"/>
                </a:solidFill>
              </a:rPr>
              <a:t>This means that your child should: </a:t>
            </a:r>
            <a:endParaRPr b="1" sz="2400">
              <a:solidFill>
                <a:schemeClr val="accent2"/>
              </a:solidFill>
            </a:endParaRPr>
          </a:p>
          <a:p>
            <a:pPr indent="-228600" lvl="0" marL="228600" rtl="0" algn="l">
              <a:lnSpc>
                <a:spcPct val="90000"/>
              </a:lnSpc>
              <a:spcBef>
                <a:spcPts val="1000"/>
              </a:spcBef>
              <a:spcAft>
                <a:spcPts val="0"/>
              </a:spcAft>
              <a:buClr>
                <a:schemeClr val="accent2"/>
              </a:buClr>
              <a:buSzPts val="2400"/>
              <a:buChar char="•"/>
            </a:pPr>
            <a:r>
              <a:rPr lang="en-US" sz="2400">
                <a:solidFill>
                  <a:schemeClr val="accent2"/>
                </a:solidFill>
              </a:rPr>
              <a:t>know all the sounds and tricky words in their phonics book well</a:t>
            </a:r>
            <a:endParaRPr sz="2400">
              <a:solidFill>
                <a:schemeClr val="accent2"/>
              </a:solidFill>
            </a:endParaRPr>
          </a:p>
          <a:p>
            <a:pPr indent="-228600" lvl="0" marL="228600" rtl="0" algn="l">
              <a:lnSpc>
                <a:spcPct val="90000"/>
              </a:lnSpc>
              <a:spcBef>
                <a:spcPts val="1000"/>
              </a:spcBef>
              <a:spcAft>
                <a:spcPts val="0"/>
              </a:spcAft>
              <a:buClr>
                <a:schemeClr val="accent2"/>
              </a:buClr>
              <a:buSzPts val="2400"/>
              <a:buChar char="•"/>
            </a:pPr>
            <a:r>
              <a:rPr lang="en-US" sz="2400">
                <a:solidFill>
                  <a:schemeClr val="accent2"/>
                </a:solidFill>
              </a:rPr>
              <a:t>read many of the words by silent blending (in their head) – their reading will be automatic</a:t>
            </a:r>
            <a:endParaRPr sz="2400">
              <a:solidFill>
                <a:schemeClr val="accent2"/>
              </a:solidFill>
            </a:endParaRPr>
          </a:p>
          <a:p>
            <a:pPr indent="-228600" lvl="0" marL="228600" rtl="0" algn="l">
              <a:lnSpc>
                <a:spcPct val="90000"/>
              </a:lnSpc>
              <a:spcBef>
                <a:spcPts val="1000"/>
              </a:spcBef>
              <a:spcAft>
                <a:spcPts val="0"/>
              </a:spcAft>
              <a:buClr>
                <a:schemeClr val="accent2"/>
              </a:buClr>
              <a:buSzPts val="2400"/>
              <a:buChar char="•"/>
            </a:pPr>
            <a:r>
              <a:rPr lang="en-US" sz="2400">
                <a:solidFill>
                  <a:schemeClr val="accent2"/>
                </a:solidFill>
              </a:rPr>
              <a:t>only need to stop and sound out about 5% of the words by the time they bring the book home – but they should be able to do this on their own.</a:t>
            </a:r>
            <a:endParaRPr sz="2400">
              <a:solidFill>
                <a:schemeClr val="accent2"/>
              </a:solidFill>
            </a:endParaRPr>
          </a:p>
          <a:p>
            <a:pPr indent="-50800" lvl="0" marL="228600" rtl="0" algn="l">
              <a:lnSpc>
                <a:spcPct val="90000"/>
              </a:lnSpc>
              <a:spcBef>
                <a:spcPts val="1000"/>
              </a:spcBef>
              <a:spcAft>
                <a:spcPts val="0"/>
              </a:spcAft>
              <a:buClr>
                <a:srgbClr val="595959"/>
              </a:buClr>
              <a:buSzPts val="2800"/>
              <a:buNone/>
            </a:pPr>
            <a:r>
              <a:t/>
            </a:r>
            <a:endParaRPr>
              <a:solidFill>
                <a:srgbClr val="262626"/>
              </a:solidFill>
            </a:endParaRPr>
          </a:p>
          <a:p>
            <a:pPr indent="-50800" lvl="0" marL="228600" rtl="0" algn="l">
              <a:lnSpc>
                <a:spcPct val="90000"/>
              </a:lnSpc>
              <a:spcBef>
                <a:spcPts val="1000"/>
              </a:spcBef>
              <a:spcAft>
                <a:spcPts val="0"/>
              </a:spcAft>
              <a:buClr>
                <a:srgbClr val="595959"/>
              </a:buClr>
              <a:buSzPts val="2800"/>
              <a:buNone/>
            </a:pPr>
            <a:r>
              <a:t/>
            </a:r>
            <a:endParaRPr>
              <a:solidFill>
                <a:srgbClr val="262626"/>
              </a:solidFill>
            </a:endParaRPr>
          </a:p>
        </p:txBody>
      </p:sp>
      <p:sp>
        <p:nvSpPr>
          <p:cNvPr id="228" name="Google Shape;228;p24"/>
          <p:cNvSpPr txBox="1"/>
          <p:nvPr>
            <p:ph type="title"/>
          </p:nvPr>
        </p:nvSpPr>
        <p:spPr>
          <a:xfrm>
            <a:off x="479376" y="332656"/>
            <a:ext cx="9793088" cy="11521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US" sz="3600"/>
              <a:t>Reading a book at the right level</a:t>
            </a:r>
            <a:endParaRPr/>
          </a:p>
        </p:txBody>
      </p:sp>
      <p:pic>
        <p:nvPicPr>
          <p:cNvPr id="229" name="Google Shape;229;p24"/>
          <p:cNvPicPr preferRelativeResize="0"/>
          <p:nvPr/>
        </p:nvPicPr>
        <p:blipFill rotWithShape="1">
          <a:blip r:embed="rId3">
            <a:alphaModFix/>
          </a:blip>
          <a:srcRect b="0" l="0" r="0" t="0"/>
          <a:stretch/>
        </p:blipFill>
        <p:spPr>
          <a:xfrm>
            <a:off x="6096000" y="1716156"/>
            <a:ext cx="5237595" cy="3942522"/>
          </a:xfrm>
          <a:prstGeom prst="roundRect">
            <a:avLst>
              <a:gd fmla="val 16667" name="adj"/>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5"/>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Aiming for fluency – this takes practice!</a:t>
            </a:r>
            <a:endParaRPr/>
          </a:p>
        </p:txBody>
      </p:sp>
      <p:sp>
        <p:nvSpPr>
          <p:cNvPr id="235" name="Google Shape;235;p25"/>
          <p:cNvSpPr txBox="1"/>
          <p:nvPr>
            <p:ph idx="1" type="body"/>
          </p:nvPr>
        </p:nvSpPr>
        <p:spPr>
          <a:xfrm>
            <a:off x="2847253" y="2751060"/>
            <a:ext cx="1651150" cy="16754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0C0"/>
              </a:buClr>
              <a:buSzPts val="2800"/>
              <a:buNone/>
            </a:pPr>
            <a:r>
              <a:rPr lang="en-US">
                <a:solidFill>
                  <a:srgbClr val="0070C0"/>
                </a:solidFill>
              </a:rPr>
              <a:t>	</a:t>
            </a:r>
            <a:endParaRPr/>
          </a:p>
          <a:p>
            <a:pPr indent="0" lvl="0" marL="0" rtl="0" algn="l">
              <a:lnSpc>
                <a:spcPct val="90000"/>
              </a:lnSpc>
              <a:spcBef>
                <a:spcPts val="1000"/>
              </a:spcBef>
              <a:spcAft>
                <a:spcPts val="0"/>
              </a:spcAft>
              <a:buClr>
                <a:srgbClr val="0070C0"/>
              </a:buClr>
              <a:buSzPts val="2800"/>
              <a:buNone/>
            </a:pPr>
            <a:r>
              <a:rPr lang="en-US">
                <a:solidFill>
                  <a:srgbClr val="0070C0"/>
                </a:solidFill>
              </a:rPr>
              <a:t>	</a:t>
            </a:r>
            <a:endParaRPr/>
          </a:p>
          <a:p>
            <a:pPr indent="0" lvl="0" marL="0" rtl="0" algn="l">
              <a:lnSpc>
                <a:spcPct val="90000"/>
              </a:lnSpc>
              <a:spcBef>
                <a:spcPts val="1000"/>
              </a:spcBef>
              <a:spcAft>
                <a:spcPts val="0"/>
              </a:spcAft>
              <a:buClr>
                <a:srgbClr val="0070C0"/>
              </a:buClr>
              <a:buSzPts val="2800"/>
              <a:buNone/>
            </a:pPr>
            <a:r>
              <a:rPr lang="en-US">
                <a:solidFill>
                  <a:srgbClr val="0070C0"/>
                </a:solidFill>
              </a:rPr>
              <a:t>	</a:t>
            </a:r>
            <a:endParaRPr/>
          </a:p>
          <a:p>
            <a:pPr indent="0" lvl="0" marL="0" rtl="0" algn="l">
              <a:lnSpc>
                <a:spcPct val="90000"/>
              </a:lnSpc>
              <a:spcBef>
                <a:spcPts val="1000"/>
              </a:spcBef>
              <a:spcAft>
                <a:spcPts val="0"/>
              </a:spcAft>
              <a:buClr>
                <a:srgbClr val="0070C0"/>
              </a:buClr>
              <a:buSzPts val="2800"/>
              <a:buNone/>
            </a:pPr>
            <a:r>
              <a:rPr lang="en-US">
                <a:solidFill>
                  <a:srgbClr val="0070C0"/>
                </a:solidFill>
              </a:rPr>
              <a:t>	</a:t>
            </a:r>
            <a:endParaRPr/>
          </a:p>
          <a:p>
            <a:pPr indent="0" lvl="0" marL="0" rtl="0" algn="l">
              <a:lnSpc>
                <a:spcPct val="90000"/>
              </a:lnSpc>
              <a:spcBef>
                <a:spcPts val="1000"/>
              </a:spcBef>
              <a:spcAft>
                <a:spcPts val="0"/>
              </a:spcAft>
              <a:buClr>
                <a:srgbClr val="0070C0"/>
              </a:buClr>
              <a:buSzPts val="2800"/>
              <a:buNone/>
            </a:pPr>
            <a:r>
              <a:rPr lang="en-US">
                <a:solidFill>
                  <a:srgbClr val="0070C0"/>
                </a:solidFill>
              </a:rPr>
              <a:t>	</a:t>
            </a:r>
            <a:endParaRPr/>
          </a:p>
        </p:txBody>
      </p:sp>
      <p:sp>
        <p:nvSpPr>
          <p:cNvPr id="236" name="Google Shape;236;p25"/>
          <p:cNvSpPr txBox="1"/>
          <p:nvPr/>
        </p:nvSpPr>
        <p:spPr>
          <a:xfrm>
            <a:off x="795875" y="2099725"/>
            <a:ext cx="9476700" cy="33723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chemeClr val="accent2"/>
              </a:buClr>
              <a:buSzPts val="2800"/>
              <a:buChar char="●"/>
            </a:pPr>
            <a:r>
              <a:rPr lang="en-US" sz="2800">
                <a:solidFill>
                  <a:schemeClr val="accent2"/>
                </a:solidFill>
              </a:rPr>
              <a:t>Speed, accuracy, prosody an expression</a:t>
            </a:r>
            <a:endParaRPr sz="2800">
              <a:solidFill>
                <a:schemeClr val="accent2"/>
              </a:solidFill>
            </a:endParaRPr>
          </a:p>
          <a:p>
            <a:pPr indent="-406400" lvl="0" marL="457200" rtl="0" algn="l">
              <a:spcBef>
                <a:spcPts val="0"/>
              </a:spcBef>
              <a:spcAft>
                <a:spcPts val="0"/>
              </a:spcAft>
              <a:buClr>
                <a:schemeClr val="accent2"/>
              </a:buClr>
              <a:buSzPts val="2800"/>
              <a:buChar char="●"/>
            </a:pPr>
            <a:r>
              <a:rPr lang="en-US" sz="2800">
                <a:solidFill>
                  <a:schemeClr val="accent2"/>
                </a:solidFill>
              </a:rPr>
              <a:t>RCU has been designed to ensure </a:t>
            </a:r>
            <a:r>
              <a:rPr lang="en-US" sz="2800">
                <a:solidFill>
                  <a:schemeClr val="accent2"/>
                </a:solidFill>
              </a:rPr>
              <a:t>children</a:t>
            </a:r>
            <a:r>
              <a:rPr lang="en-US" sz="2800">
                <a:solidFill>
                  <a:schemeClr val="accent2"/>
                </a:solidFill>
              </a:rPr>
              <a:t> read the same words repeatedly. This helps moves the words into their long term memory.</a:t>
            </a:r>
            <a:endParaRPr sz="2800">
              <a:solidFill>
                <a:schemeClr val="accent2"/>
              </a:solidFill>
            </a:endParaRPr>
          </a:p>
          <a:p>
            <a:pPr indent="-406400" lvl="0" marL="457200" rtl="0" algn="l">
              <a:spcBef>
                <a:spcPts val="0"/>
              </a:spcBef>
              <a:spcAft>
                <a:spcPts val="0"/>
              </a:spcAft>
              <a:buClr>
                <a:schemeClr val="accent2"/>
              </a:buClr>
              <a:buSzPts val="2800"/>
              <a:buChar char="●"/>
            </a:pPr>
            <a:r>
              <a:rPr lang="en-US" sz="2800">
                <a:solidFill>
                  <a:schemeClr val="accent2"/>
                </a:solidFill>
              </a:rPr>
              <a:t>Reading the same book 3 times in school and then practising this at home really helps.</a:t>
            </a:r>
            <a:endParaRPr sz="2800">
              <a:solidFill>
                <a:schemeClr val="accent2"/>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26"/>
          <p:cNvPicPr preferRelativeResize="0"/>
          <p:nvPr/>
        </p:nvPicPr>
        <p:blipFill rotWithShape="1">
          <a:blip r:embed="rId3">
            <a:alphaModFix amt="4000"/>
          </a:blip>
          <a:srcRect b="0" l="0" r="0" t="0"/>
          <a:stretch/>
        </p:blipFill>
        <p:spPr>
          <a:xfrm>
            <a:off x="263352" y="-1179512"/>
            <a:ext cx="8556550" cy="8935311"/>
          </a:xfrm>
          <a:prstGeom prst="rect">
            <a:avLst/>
          </a:prstGeom>
          <a:noFill/>
          <a:ln>
            <a:noFill/>
          </a:ln>
        </p:spPr>
      </p:pic>
      <p:sp>
        <p:nvSpPr>
          <p:cNvPr id="242" name="Google Shape;242;p26"/>
          <p:cNvSpPr txBox="1"/>
          <p:nvPr/>
        </p:nvSpPr>
        <p:spPr>
          <a:xfrm>
            <a:off x="0" y="2780928"/>
            <a:ext cx="12191999" cy="10926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6500"/>
              <a:buFont typeface="Calibri"/>
              <a:buNone/>
            </a:pPr>
            <a:r>
              <a:rPr b="1" i="0" lang="en-US" sz="6500" u="none" cap="none" strike="noStrike">
                <a:solidFill>
                  <a:srgbClr val="FFFFFF"/>
                </a:solidFill>
                <a:latin typeface="Calibri"/>
                <a:ea typeface="Calibri"/>
                <a:cs typeface="Calibri"/>
                <a:sym typeface="Calibri"/>
              </a:rPr>
              <a:t>Reading at home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7"/>
          <p:cNvSpPr txBox="1"/>
          <p:nvPr>
            <p:ph idx="1" type="body"/>
          </p:nvPr>
        </p:nvSpPr>
        <p:spPr>
          <a:xfrm>
            <a:off x="479376" y="2039943"/>
            <a:ext cx="6336704" cy="43924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2"/>
              </a:buClr>
              <a:buSzPts val="2400"/>
              <a:buNone/>
            </a:pPr>
            <a:r>
              <a:rPr b="1" lang="en-US" sz="2400">
                <a:solidFill>
                  <a:schemeClr val="accent2"/>
                </a:solidFill>
                <a:latin typeface="Calibri"/>
                <a:ea typeface="Calibri"/>
                <a:cs typeface="Calibri"/>
                <a:sym typeface="Calibri"/>
              </a:rPr>
              <a:t>Reading a book and chatting had a positive impact a year later on children’s ability to…</a:t>
            </a:r>
            <a:endParaRPr/>
          </a:p>
          <a:p>
            <a:pPr indent="-228600" lvl="0" marL="228600" rtl="0" algn="l">
              <a:lnSpc>
                <a:spcPct val="90000"/>
              </a:lnSpc>
              <a:spcBef>
                <a:spcPts val="1000"/>
              </a:spcBef>
              <a:spcAft>
                <a:spcPts val="0"/>
              </a:spcAft>
              <a:buClr>
                <a:schemeClr val="accent2"/>
              </a:buClr>
              <a:buSzPts val="2400"/>
              <a:buChar char="•"/>
            </a:pPr>
            <a:r>
              <a:rPr lang="en-US" sz="2400">
                <a:solidFill>
                  <a:schemeClr val="accent2"/>
                </a:solidFill>
                <a:latin typeface="Calibri"/>
                <a:ea typeface="Calibri"/>
                <a:cs typeface="Calibri"/>
                <a:sym typeface="Calibri"/>
              </a:rPr>
              <a:t>understand words and sentences</a:t>
            </a:r>
            <a:endParaRPr/>
          </a:p>
          <a:p>
            <a:pPr indent="-228600" lvl="0" marL="228600" rtl="0" algn="l">
              <a:lnSpc>
                <a:spcPct val="90000"/>
              </a:lnSpc>
              <a:spcBef>
                <a:spcPts val="1000"/>
              </a:spcBef>
              <a:spcAft>
                <a:spcPts val="0"/>
              </a:spcAft>
              <a:buClr>
                <a:schemeClr val="accent2"/>
              </a:buClr>
              <a:buSzPts val="2400"/>
              <a:buChar char="•"/>
            </a:pPr>
            <a:r>
              <a:rPr lang="en-US" sz="2400">
                <a:solidFill>
                  <a:schemeClr val="accent2"/>
                </a:solidFill>
                <a:latin typeface="Calibri"/>
                <a:ea typeface="Calibri"/>
                <a:cs typeface="Calibri"/>
                <a:sym typeface="Calibri"/>
              </a:rPr>
              <a:t>use a wide range of vocabulary </a:t>
            </a:r>
            <a:endParaRPr sz="2400">
              <a:solidFill>
                <a:schemeClr val="accent2"/>
              </a:solidFill>
              <a:latin typeface="Calibri"/>
              <a:ea typeface="Calibri"/>
              <a:cs typeface="Calibri"/>
              <a:sym typeface="Calibri"/>
            </a:endParaRPr>
          </a:p>
          <a:p>
            <a:pPr indent="-228600" lvl="0" marL="228600" rtl="0" algn="l">
              <a:lnSpc>
                <a:spcPct val="90000"/>
              </a:lnSpc>
              <a:spcBef>
                <a:spcPts val="1000"/>
              </a:spcBef>
              <a:spcAft>
                <a:spcPts val="0"/>
              </a:spcAft>
              <a:buClr>
                <a:schemeClr val="accent2"/>
              </a:buClr>
              <a:buSzPts val="2400"/>
              <a:buChar char="•"/>
            </a:pPr>
            <a:r>
              <a:rPr lang="en-US" sz="2400">
                <a:solidFill>
                  <a:schemeClr val="accent2"/>
                </a:solidFill>
                <a:latin typeface="Calibri"/>
                <a:ea typeface="Calibri"/>
                <a:cs typeface="Calibri"/>
                <a:sym typeface="Calibri"/>
              </a:rPr>
              <a:t>develop listening comprehension skills.</a:t>
            </a:r>
            <a:endParaRPr sz="2400">
              <a:solidFill>
                <a:schemeClr val="accent2"/>
              </a:solidFill>
              <a:latin typeface="Calibri"/>
              <a:ea typeface="Calibri"/>
              <a:cs typeface="Calibri"/>
              <a:sym typeface="Calibri"/>
            </a:endParaRPr>
          </a:p>
          <a:p>
            <a:pPr indent="0" lvl="0" marL="0" rtl="0" algn="l">
              <a:lnSpc>
                <a:spcPct val="90000"/>
              </a:lnSpc>
              <a:spcBef>
                <a:spcPts val="1000"/>
              </a:spcBef>
              <a:spcAft>
                <a:spcPts val="0"/>
              </a:spcAft>
              <a:buClr>
                <a:srgbClr val="595959"/>
              </a:buClr>
              <a:buSzPts val="2400"/>
              <a:buNone/>
            </a:pPr>
            <a:r>
              <a:t/>
            </a:r>
            <a:endParaRPr sz="2400">
              <a:solidFill>
                <a:srgbClr val="0C0C0C"/>
              </a:solidFill>
              <a:latin typeface="Calibri"/>
              <a:ea typeface="Calibri"/>
              <a:cs typeface="Calibri"/>
              <a:sym typeface="Calibri"/>
            </a:endParaRPr>
          </a:p>
          <a:p>
            <a:pPr indent="0" lvl="0" marL="0" rtl="0" algn="l">
              <a:lnSpc>
                <a:spcPct val="90000"/>
              </a:lnSpc>
              <a:spcBef>
                <a:spcPts val="1000"/>
              </a:spcBef>
              <a:spcAft>
                <a:spcPts val="0"/>
              </a:spcAft>
              <a:buClr>
                <a:srgbClr val="595959"/>
              </a:buClr>
              <a:buSzPts val="2400"/>
              <a:buNone/>
            </a:pPr>
            <a:r>
              <a:t/>
            </a:r>
            <a:endParaRPr sz="2400">
              <a:solidFill>
                <a:srgbClr val="0C0C0C"/>
              </a:solidFill>
              <a:latin typeface="Calibri"/>
              <a:ea typeface="Calibri"/>
              <a:cs typeface="Calibri"/>
              <a:sym typeface="Calibri"/>
            </a:endParaRPr>
          </a:p>
          <a:p>
            <a:pPr indent="-76200" lvl="0" marL="228600" rtl="0" algn="l">
              <a:lnSpc>
                <a:spcPct val="90000"/>
              </a:lnSpc>
              <a:spcBef>
                <a:spcPts val="1000"/>
              </a:spcBef>
              <a:spcAft>
                <a:spcPts val="0"/>
              </a:spcAft>
              <a:buClr>
                <a:srgbClr val="595959"/>
              </a:buClr>
              <a:buSzPts val="2400"/>
              <a:buNone/>
            </a:pPr>
            <a:r>
              <a:t/>
            </a:r>
            <a:endParaRPr sz="2400">
              <a:solidFill>
                <a:srgbClr val="0C0C0C"/>
              </a:solidFill>
            </a:endParaRPr>
          </a:p>
        </p:txBody>
      </p:sp>
      <p:sp>
        <p:nvSpPr>
          <p:cNvPr id="248" name="Google Shape;248;p27"/>
          <p:cNvSpPr txBox="1"/>
          <p:nvPr>
            <p:ph type="title"/>
          </p:nvPr>
        </p:nvSpPr>
        <p:spPr>
          <a:xfrm>
            <a:off x="479376" y="616120"/>
            <a:ext cx="9140112"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The most important thing you can do is read with your child</a:t>
            </a:r>
            <a:endParaRPr/>
          </a:p>
        </p:txBody>
      </p:sp>
      <p:pic>
        <p:nvPicPr>
          <p:cNvPr descr="A cover of a book&#10;&#10;Description automatically generated" id="249" name="Google Shape;249;p27"/>
          <p:cNvPicPr preferRelativeResize="0"/>
          <p:nvPr/>
        </p:nvPicPr>
        <p:blipFill rotWithShape="1">
          <a:blip r:embed="rId3">
            <a:alphaModFix/>
          </a:blip>
          <a:srcRect b="0" l="0" r="0" t="0"/>
          <a:stretch/>
        </p:blipFill>
        <p:spPr>
          <a:xfrm>
            <a:off x="7098111" y="1773328"/>
            <a:ext cx="3150575" cy="431544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28"/>
          <p:cNvPicPr preferRelativeResize="0"/>
          <p:nvPr/>
        </p:nvPicPr>
        <p:blipFill rotWithShape="1">
          <a:blip r:embed="rId3">
            <a:alphaModFix/>
          </a:blip>
          <a:srcRect b="0" l="0" r="0" t="0"/>
          <a:stretch/>
        </p:blipFill>
        <p:spPr>
          <a:xfrm>
            <a:off x="2120786" y="1367385"/>
            <a:ext cx="7950429" cy="5250284"/>
          </a:xfrm>
          <a:prstGeom prst="rect">
            <a:avLst/>
          </a:prstGeom>
          <a:noFill/>
          <a:ln>
            <a:noFill/>
          </a:ln>
        </p:spPr>
      </p:pic>
      <p:sp>
        <p:nvSpPr>
          <p:cNvPr id="255" name="Google Shape;255;p28"/>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Books going home</a:t>
            </a:r>
            <a:endParaRPr/>
          </a:p>
        </p:txBody>
      </p:sp>
      <p:sp>
        <p:nvSpPr>
          <p:cNvPr id="256" name="Google Shape;256;p28"/>
          <p:cNvSpPr/>
          <p:nvPr/>
        </p:nvSpPr>
        <p:spPr>
          <a:xfrm>
            <a:off x="4055354" y="4293096"/>
            <a:ext cx="4248472" cy="113007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57" name="Google Shape;257;p28"/>
          <p:cNvPicPr preferRelativeResize="0"/>
          <p:nvPr/>
        </p:nvPicPr>
        <p:blipFill rotWithShape="1">
          <a:blip r:embed="rId4">
            <a:alphaModFix/>
          </a:blip>
          <a:srcRect b="0" l="0" r="0" t="0"/>
          <a:stretch/>
        </p:blipFill>
        <p:spPr>
          <a:xfrm>
            <a:off x="6672064" y="4077072"/>
            <a:ext cx="1519299" cy="1519299"/>
          </a:xfrm>
          <a:prstGeom prst="rect">
            <a:avLst/>
          </a:prstGeom>
          <a:noFill/>
          <a:ln>
            <a:noFill/>
          </a:ln>
        </p:spPr>
      </p:pic>
      <p:pic>
        <p:nvPicPr>
          <p:cNvPr id="258" name="Google Shape;258;p28"/>
          <p:cNvPicPr preferRelativeResize="0"/>
          <p:nvPr/>
        </p:nvPicPr>
        <p:blipFill rotWithShape="1">
          <a:blip r:embed="rId5">
            <a:alphaModFix/>
          </a:blip>
          <a:srcRect b="0" l="0" r="0" t="0"/>
          <a:stretch/>
        </p:blipFill>
        <p:spPr>
          <a:xfrm>
            <a:off x="3969289" y="4415005"/>
            <a:ext cx="886258" cy="886258"/>
          </a:xfrm>
          <a:prstGeom prst="rect">
            <a:avLst/>
          </a:prstGeom>
          <a:noFill/>
          <a:ln>
            <a:noFill/>
          </a:ln>
        </p:spPr>
      </p:pic>
      <p:grpSp>
        <p:nvGrpSpPr>
          <p:cNvPr id="259" name="Google Shape;259;p28"/>
          <p:cNvGrpSpPr/>
          <p:nvPr/>
        </p:nvGrpSpPr>
        <p:grpSpPr>
          <a:xfrm>
            <a:off x="5678049" y="3361635"/>
            <a:ext cx="835902" cy="835902"/>
            <a:chOff x="4871864" y="3573016"/>
            <a:chExt cx="720080" cy="720080"/>
          </a:xfrm>
        </p:grpSpPr>
        <p:sp>
          <p:nvSpPr>
            <p:cNvPr id="260" name="Google Shape;260;p28"/>
            <p:cNvSpPr/>
            <p:nvPr/>
          </p:nvSpPr>
          <p:spPr>
            <a:xfrm>
              <a:off x="5159896" y="3573016"/>
              <a:ext cx="144016" cy="7200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1" name="Google Shape;261;p28"/>
            <p:cNvSpPr/>
            <p:nvPr/>
          </p:nvSpPr>
          <p:spPr>
            <a:xfrm rot="-5400000">
              <a:off x="5159896" y="3569865"/>
              <a:ext cx="144016" cy="7200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pic>
        <p:nvPicPr>
          <p:cNvPr descr="A bug on a leaf&#10;&#10;Description automatically generated with low confidence" id="262" name="Google Shape;262;p28"/>
          <p:cNvPicPr preferRelativeResize="0"/>
          <p:nvPr/>
        </p:nvPicPr>
        <p:blipFill rotWithShape="1">
          <a:blip r:embed="rId6">
            <a:alphaModFix/>
          </a:blip>
          <a:srcRect b="0" l="0" r="0" t="0"/>
          <a:stretch/>
        </p:blipFill>
        <p:spPr>
          <a:xfrm>
            <a:off x="919375" y="2711327"/>
            <a:ext cx="2115082" cy="2972420"/>
          </a:xfrm>
          <a:prstGeom prst="rect">
            <a:avLst/>
          </a:prstGeom>
          <a:noFill/>
          <a:ln>
            <a:noFill/>
          </a:ln>
        </p:spPr>
      </p:pic>
      <p:pic>
        <p:nvPicPr>
          <p:cNvPr descr="A screenshot of a video game&#10;&#10;Description automatically generated with low confidence" id="263" name="Google Shape;263;p28"/>
          <p:cNvPicPr preferRelativeResize="0"/>
          <p:nvPr/>
        </p:nvPicPr>
        <p:blipFill rotWithShape="1">
          <a:blip r:embed="rId7">
            <a:alphaModFix/>
          </a:blip>
          <a:srcRect b="0" l="0" r="0" t="0"/>
          <a:stretch/>
        </p:blipFill>
        <p:spPr>
          <a:xfrm>
            <a:off x="8853729" y="2151368"/>
            <a:ext cx="1276350" cy="1708150"/>
          </a:xfrm>
          <a:prstGeom prst="rect">
            <a:avLst/>
          </a:prstGeom>
          <a:noFill/>
          <a:ln>
            <a:noFill/>
          </a:ln>
        </p:spPr>
      </p:pic>
      <p:pic>
        <p:nvPicPr>
          <p:cNvPr descr="A picture containing text, sign&#10;&#10;Description automatically generated" id="264" name="Google Shape;264;p28"/>
          <p:cNvPicPr preferRelativeResize="0"/>
          <p:nvPr/>
        </p:nvPicPr>
        <p:blipFill rotWithShape="1">
          <a:blip r:embed="rId8">
            <a:alphaModFix/>
          </a:blip>
          <a:srcRect b="0" l="0" r="0" t="0"/>
          <a:stretch/>
        </p:blipFill>
        <p:spPr>
          <a:xfrm>
            <a:off x="8840711" y="4191740"/>
            <a:ext cx="1567761" cy="1782434"/>
          </a:xfrm>
          <a:prstGeom prst="rect">
            <a:avLst/>
          </a:prstGeom>
          <a:noFill/>
          <a:ln>
            <a:noFill/>
          </a:ln>
        </p:spPr>
      </p:pic>
      <p:pic>
        <p:nvPicPr>
          <p:cNvPr descr="A picture containing text&#10;&#10;Description automatically generated" id="265" name="Google Shape;265;p28"/>
          <p:cNvPicPr preferRelativeResize="0"/>
          <p:nvPr/>
        </p:nvPicPr>
        <p:blipFill rotWithShape="1">
          <a:blip r:embed="rId9">
            <a:alphaModFix/>
          </a:blip>
          <a:srcRect b="0" l="0" r="0" t="0"/>
          <a:stretch/>
        </p:blipFill>
        <p:spPr>
          <a:xfrm>
            <a:off x="10608100" y="2858468"/>
            <a:ext cx="1322674" cy="200958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9"/>
          <p:cNvSpPr txBox="1"/>
          <p:nvPr>
            <p:ph idx="1" type="body"/>
          </p:nvPr>
        </p:nvSpPr>
        <p:spPr>
          <a:xfrm>
            <a:off x="479376" y="2544416"/>
            <a:ext cx="5854168" cy="376490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accent2"/>
              </a:buClr>
              <a:buSzPts val="2800"/>
              <a:buChar char="•"/>
            </a:pPr>
            <a:r>
              <a:rPr lang="en-US">
                <a:solidFill>
                  <a:schemeClr val="accent2"/>
                </a:solidFill>
              </a:rPr>
              <a:t>Your child should be able to read their book without your help.</a:t>
            </a:r>
            <a:endParaRPr>
              <a:solidFill>
                <a:schemeClr val="accent2"/>
              </a:solidFill>
            </a:endParaRPr>
          </a:p>
          <a:p>
            <a:pPr indent="-228600" lvl="0" marL="228600" rtl="0" algn="l">
              <a:lnSpc>
                <a:spcPct val="90000"/>
              </a:lnSpc>
              <a:spcBef>
                <a:spcPts val="1000"/>
              </a:spcBef>
              <a:spcAft>
                <a:spcPts val="0"/>
              </a:spcAft>
              <a:buClr>
                <a:schemeClr val="accent2"/>
              </a:buClr>
              <a:buSzPts val="2800"/>
              <a:buChar char="•"/>
            </a:pPr>
            <a:r>
              <a:rPr lang="en-US">
                <a:solidFill>
                  <a:schemeClr val="accent2"/>
                </a:solidFill>
              </a:rPr>
              <a:t>If they can’t read a word, read it to them.</a:t>
            </a:r>
            <a:endParaRPr>
              <a:solidFill>
                <a:schemeClr val="accent2"/>
              </a:solidFill>
            </a:endParaRPr>
          </a:p>
          <a:p>
            <a:pPr indent="-228600" lvl="0" marL="228600" rtl="0" algn="l">
              <a:lnSpc>
                <a:spcPct val="90000"/>
              </a:lnSpc>
              <a:spcBef>
                <a:spcPts val="1000"/>
              </a:spcBef>
              <a:spcAft>
                <a:spcPts val="0"/>
              </a:spcAft>
              <a:buClr>
                <a:schemeClr val="accent2"/>
              </a:buClr>
              <a:buSzPts val="2800"/>
              <a:buChar char="•"/>
            </a:pPr>
            <a:r>
              <a:rPr lang="en-US">
                <a:solidFill>
                  <a:schemeClr val="accent2"/>
                </a:solidFill>
              </a:rPr>
              <a:t>Talk about the book when they have finished.</a:t>
            </a:r>
            <a:endParaRPr>
              <a:solidFill>
                <a:schemeClr val="accent2"/>
              </a:solidFill>
            </a:endParaRPr>
          </a:p>
        </p:txBody>
      </p:sp>
      <p:sp>
        <p:nvSpPr>
          <p:cNvPr id="271" name="Google Shape;271;p29"/>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Listening to your child read their phonics book</a:t>
            </a:r>
            <a:endParaRPr/>
          </a:p>
        </p:txBody>
      </p:sp>
      <p:pic>
        <p:nvPicPr>
          <p:cNvPr descr="Big Cat Phonics for Little Wandle Letters and Sounds Revised – Age 7+ – Parasports: Phase 4 Set 2" id="272" name="Google Shape;272;p29"/>
          <p:cNvPicPr preferRelativeResize="0"/>
          <p:nvPr/>
        </p:nvPicPr>
        <p:blipFill rotWithShape="1">
          <a:blip r:embed="rId3">
            <a:alphaModFix/>
          </a:blip>
          <a:srcRect b="0" l="0" r="0" t="0"/>
          <a:stretch/>
        </p:blipFill>
        <p:spPr>
          <a:xfrm>
            <a:off x="6609850" y="2219088"/>
            <a:ext cx="2326497" cy="3340849"/>
          </a:xfrm>
          <a:prstGeom prst="rect">
            <a:avLst/>
          </a:prstGeom>
          <a:noFill/>
          <a:ln>
            <a:noFill/>
          </a:ln>
        </p:spPr>
      </p:pic>
      <p:pic>
        <p:nvPicPr>
          <p:cNvPr descr="Big Cat Phonics for Little Wandle Letters and Sounds Revised – Age 7+ – The Lights in the Darkness: Phase 3 Set 2" id="273" name="Google Shape;273;p29"/>
          <p:cNvPicPr preferRelativeResize="0"/>
          <p:nvPr/>
        </p:nvPicPr>
        <p:blipFill rotWithShape="1">
          <a:blip r:embed="rId4">
            <a:alphaModFix/>
          </a:blip>
          <a:srcRect b="0" l="0" r="0" t="0"/>
          <a:stretch/>
        </p:blipFill>
        <p:spPr>
          <a:xfrm>
            <a:off x="9212653" y="2235653"/>
            <a:ext cx="2323261" cy="334084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38bf07bf2f6_0_8"/>
          <p:cNvSpPr txBox="1"/>
          <p:nvPr>
            <p:ph idx="1" type="body"/>
          </p:nvPr>
        </p:nvSpPr>
        <p:spPr>
          <a:xfrm>
            <a:off x="479376" y="1916832"/>
            <a:ext cx="11161200" cy="43926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sz="10700"/>
              <a:t>“This book is too easy for me!”</a:t>
            </a:r>
            <a:endParaRPr sz="10700"/>
          </a:p>
        </p:txBody>
      </p:sp>
      <p:sp>
        <p:nvSpPr>
          <p:cNvPr id="279" name="Google Shape;279;g38bf07bf2f6_0_8"/>
          <p:cNvSpPr txBox="1"/>
          <p:nvPr>
            <p:ph type="title"/>
          </p:nvPr>
        </p:nvSpPr>
        <p:spPr>
          <a:xfrm>
            <a:off x="479376" y="332656"/>
            <a:ext cx="9793200" cy="11520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800"/>
              <a:t>Time after time, we hear…</a:t>
            </a:r>
            <a:endParaRPr sz="4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 name="Shape 283"/>
        <p:cNvGrpSpPr/>
        <p:nvPr/>
      </p:nvGrpSpPr>
      <p:grpSpPr>
        <a:xfrm>
          <a:off x="0" y="0"/>
          <a:ext cx="0" cy="0"/>
          <a:chOff x="0" y="0"/>
          <a:chExt cx="0" cy="0"/>
        </a:xfrm>
      </p:grpSpPr>
      <p:sp>
        <p:nvSpPr>
          <p:cNvPr id="284" name="Google Shape;284;p32"/>
          <p:cNvSpPr txBox="1"/>
          <p:nvPr>
            <p:ph idx="1" type="body"/>
          </p:nvPr>
        </p:nvSpPr>
        <p:spPr>
          <a:xfrm>
            <a:off x="479376" y="1916832"/>
            <a:ext cx="7152627" cy="439248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accent2"/>
              </a:buClr>
              <a:buSzPts val="2800"/>
              <a:buChar char="•"/>
            </a:pPr>
            <a:r>
              <a:rPr lang="en-US">
                <a:solidFill>
                  <a:schemeClr val="accent2"/>
                </a:solidFill>
              </a:rPr>
              <a:t>Continue to </a:t>
            </a:r>
            <a:r>
              <a:rPr lang="en-US">
                <a:solidFill>
                  <a:schemeClr val="accent2"/>
                </a:solidFill>
              </a:rPr>
              <a:t>support your child to become a lifelong reader.</a:t>
            </a:r>
            <a:endParaRPr/>
          </a:p>
          <a:p>
            <a:pPr indent="-50800" lvl="0" marL="228600" rtl="0" algn="l">
              <a:lnSpc>
                <a:spcPct val="90000"/>
              </a:lnSpc>
              <a:spcBef>
                <a:spcPts val="600"/>
              </a:spcBef>
              <a:spcAft>
                <a:spcPts val="0"/>
              </a:spcAft>
              <a:buClr>
                <a:srgbClr val="595959"/>
              </a:buClr>
              <a:buSzPts val="2800"/>
              <a:buNone/>
            </a:pPr>
            <a:r>
              <a:t/>
            </a:r>
            <a:endParaRPr>
              <a:solidFill>
                <a:schemeClr val="accent2"/>
              </a:solidFill>
            </a:endParaRPr>
          </a:p>
          <a:p>
            <a:pPr indent="-228600" lvl="0" marL="228600" rtl="0" algn="l">
              <a:lnSpc>
                <a:spcPct val="90000"/>
              </a:lnSpc>
              <a:spcBef>
                <a:spcPts val="600"/>
              </a:spcBef>
              <a:spcAft>
                <a:spcPts val="0"/>
              </a:spcAft>
              <a:buClr>
                <a:schemeClr val="accent2"/>
              </a:buClr>
              <a:buSzPts val="2800"/>
              <a:buChar char="•"/>
            </a:pPr>
            <a:r>
              <a:rPr lang="en-US">
                <a:solidFill>
                  <a:schemeClr val="accent2"/>
                </a:solidFill>
              </a:rPr>
              <a:t>Continue to listen to your child read.</a:t>
            </a:r>
            <a:endParaRPr>
              <a:solidFill>
                <a:schemeClr val="accent2"/>
              </a:solidFill>
            </a:endParaRPr>
          </a:p>
          <a:p>
            <a:pPr indent="0" lvl="0" marL="228600" rtl="0" algn="l">
              <a:lnSpc>
                <a:spcPct val="90000"/>
              </a:lnSpc>
              <a:spcBef>
                <a:spcPts val="600"/>
              </a:spcBef>
              <a:spcAft>
                <a:spcPts val="0"/>
              </a:spcAft>
              <a:buNone/>
            </a:pPr>
            <a:r>
              <a:t/>
            </a:r>
            <a:endParaRPr>
              <a:solidFill>
                <a:schemeClr val="accent2"/>
              </a:solidFill>
            </a:endParaRPr>
          </a:p>
          <a:p>
            <a:pPr indent="-228600" lvl="0" marL="228600" rtl="0" algn="l">
              <a:lnSpc>
                <a:spcPct val="90000"/>
              </a:lnSpc>
              <a:spcBef>
                <a:spcPts val="600"/>
              </a:spcBef>
              <a:spcAft>
                <a:spcPts val="0"/>
              </a:spcAft>
              <a:buClr>
                <a:schemeClr val="accent2"/>
              </a:buClr>
              <a:buSzPts val="2800"/>
              <a:buChar char="•"/>
            </a:pPr>
            <a:r>
              <a:rPr lang="en-US">
                <a:solidFill>
                  <a:schemeClr val="accent2"/>
                </a:solidFill>
              </a:rPr>
              <a:t>Support them to develop their reading fluency, their prosody, and their confidence.</a:t>
            </a:r>
            <a:endParaRPr>
              <a:solidFill>
                <a:schemeClr val="accent2"/>
              </a:solidFill>
            </a:endParaRPr>
          </a:p>
        </p:txBody>
      </p:sp>
      <p:sp>
        <p:nvSpPr>
          <p:cNvPr id="285" name="Google Shape;285;p32"/>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After Rapid Catch-up</a:t>
            </a:r>
            <a:endParaRPr/>
          </a:p>
        </p:txBody>
      </p:sp>
      <p:pic>
        <p:nvPicPr>
          <p:cNvPr descr="A cat on a roof&#10;&#10;Description automatically generated" id="286" name="Google Shape;286;p32"/>
          <p:cNvPicPr preferRelativeResize="0"/>
          <p:nvPr/>
        </p:nvPicPr>
        <p:blipFill rotWithShape="1">
          <a:blip r:embed="rId3">
            <a:alphaModFix/>
          </a:blip>
          <a:srcRect b="0" l="0" r="0" t="0"/>
          <a:stretch/>
        </p:blipFill>
        <p:spPr>
          <a:xfrm>
            <a:off x="7423125" y="862233"/>
            <a:ext cx="2069199" cy="2869665"/>
          </a:xfrm>
          <a:prstGeom prst="rect">
            <a:avLst/>
          </a:prstGeom>
          <a:noFill/>
          <a:ln>
            <a:noFill/>
          </a:ln>
        </p:spPr>
      </p:pic>
      <p:pic>
        <p:nvPicPr>
          <p:cNvPr descr="A cartoon of a child and child&#10;&#10;Description automatically generated" id="287" name="Google Shape;287;p32"/>
          <p:cNvPicPr preferRelativeResize="0"/>
          <p:nvPr/>
        </p:nvPicPr>
        <p:blipFill rotWithShape="1">
          <a:blip r:embed="rId4">
            <a:alphaModFix/>
          </a:blip>
          <a:srcRect b="0" l="0" r="0" t="0"/>
          <a:stretch/>
        </p:blipFill>
        <p:spPr>
          <a:xfrm>
            <a:off x="9094225" y="3262447"/>
            <a:ext cx="2317275" cy="317735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g38bf07bf2f6_0_14"/>
          <p:cNvSpPr txBox="1"/>
          <p:nvPr>
            <p:ph idx="1" type="body"/>
          </p:nvPr>
        </p:nvSpPr>
        <p:spPr>
          <a:xfrm>
            <a:off x="1132500" y="1857450"/>
            <a:ext cx="9409800" cy="439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2"/>
              </a:buClr>
              <a:buSzPts val="2800"/>
              <a:buNone/>
            </a:pPr>
            <a:r>
              <a:rPr lang="en-US" sz="4100">
                <a:solidFill>
                  <a:schemeClr val="accent2"/>
                </a:solidFill>
              </a:rPr>
              <a:t>Your child will bring home:</a:t>
            </a:r>
            <a:endParaRPr sz="4100">
              <a:solidFill>
                <a:schemeClr val="accent2"/>
              </a:solidFill>
            </a:endParaRPr>
          </a:p>
          <a:p>
            <a:pPr indent="-488950" lvl="0" marL="457200" rtl="0" algn="l">
              <a:lnSpc>
                <a:spcPct val="90000"/>
              </a:lnSpc>
              <a:spcBef>
                <a:spcPts val="0"/>
              </a:spcBef>
              <a:spcAft>
                <a:spcPts val="0"/>
              </a:spcAft>
              <a:buClr>
                <a:schemeClr val="accent2"/>
              </a:buClr>
              <a:buSzPts val="4100"/>
              <a:buChar char="•"/>
            </a:pPr>
            <a:r>
              <a:rPr lang="en-US" sz="4100">
                <a:solidFill>
                  <a:schemeClr val="accent2"/>
                </a:solidFill>
              </a:rPr>
              <a:t>A reading practise book</a:t>
            </a:r>
            <a:endParaRPr sz="4100">
              <a:solidFill>
                <a:schemeClr val="accent2"/>
              </a:solidFill>
            </a:endParaRPr>
          </a:p>
          <a:p>
            <a:pPr indent="-488950" lvl="0" marL="457200" rtl="0" algn="l">
              <a:lnSpc>
                <a:spcPct val="90000"/>
              </a:lnSpc>
              <a:spcBef>
                <a:spcPts val="0"/>
              </a:spcBef>
              <a:spcAft>
                <a:spcPts val="0"/>
              </a:spcAft>
              <a:buClr>
                <a:schemeClr val="accent2"/>
              </a:buClr>
              <a:buSzPts val="4100"/>
              <a:buChar char="•"/>
            </a:pPr>
            <a:r>
              <a:rPr lang="en-US" sz="4100">
                <a:solidFill>
                  <a:schemeClr val="accent2"/>
                </a:solidFill>
              </a:rPr>
              <a:t>A Library book</a:t>
            </a:r>
            <a:endParaRPr sz="4100">
              <a:solidFill>
                <a:schemeClr val="accent2"/>
              </a:solidFill>
            </a:endParaRPr>
          </a:p>
          <a:p>
            <a:pPr indent="-488950" lvl="0" marL="457200" rtl="0" algn="l">
              <a:lnSpc>
                <a:spcPct val="90000"/>
              </a:lnSpc>
              <a:spcBef>
                <a:spcPts val="0"/>
              </a:spcBef>
              <a:spcAft>
                <a:spcPts val="0"/>
              </a:spcAft>
              <a:buClr>
                <a:schemeClr val="accent2"/>
              </a:buClr>
              <a:buSzPts val="4100"/>
              <a:buChar char="•"/>
            </a:pPr>
            <a:r>
              <a:rPr lang="en-US" sz="4100">
                <a:solidFill>
                  <a:schemeClr val="accent2"/>
                </a:solidFill>
              </a:rPr>
              <a:t>A Reading Record (Yr3-5)</a:t>
            </a:r>
            <a:endParaRPr sz="4100">
              <a:solidFill>
                <a:schemeClr val="accent2"/>
              </a:solidFill>
            </a:endParaRPr>
          </a:p>
        </p:txBody>
      </p:sp>
      <p:sp>
        <p:nvSpPr>
          <p:cNvPr id="293" name="Google Shape;293;g38bf07bf2f6_0_14"/>
          <p:cNvSpPr txBox="1"/>
          <p:nvPr>
            <p:ph type="title"/>
          </p:nvPr>
        </p:nvSpPr>
        <p:spPr>
          <a:xfrm>
            <a:off x="479376" y="332656"/>
            <a:ext cx="9793200" cy="1152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sz="5100"/>
              <a:t>What’s coming home?</a:t>
            </a:r>
            <a:endParaRPr sz="5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3"/>
          <p:cNvSpPr txBox="1"/>
          <p:nvPr>
            <p:ph type="title"/>
          </p:nvPr>
        </p:nvSpPr>
        <p:spPr>
          <a:xfrm>
            <a:off x="838200" y="365126"/>
            <a:ext cx="10515600" cy="10845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a:t>National Reading Expectations</a:t>
            </a:r>
            <a:endParaRPr/>
          </a:p>
        </p:txBody>
      </p:sp>
      <p:sp>
        <p:nvSpPr>
          <p:cNvPr id="89" name="Google Shape;89;p3"/>
          <p:cNvSpPr/>
          <p:nvPr/>
        </p:nvSpPr>
        <p:spPr>
          <a:xfrm>
            <a:off x="3840622" y="1449660"/>
            <a:ext cx="60960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Calibri"/>
                <a:ea typeface="Calibri"/>
                <a:cs typeface="Calibri"/>
                <a:sym typeface="Calibri"/>
              </a:rPr>
              <a:t>In evaluating primary schools’ teaching of reading, Ofsted’s inspectors pay particular attention to pupils who are reading below what is expected for their age.</a:t>
            </a:r>
            <a:endParaRPr/>
          </a:p>
        </p:txBody>
      </p:sp>
      <p:sp>
        <p:nvSpPr>
          <p:cNvPr id="90" name="Google Shape;90;p3"/>
          <p:cNvSpPr/>
          <p:nvPr/>
        </p:nvSpPr>
        <p:spPr>
          <a:xfrm>
            <a:off x="5291247" y="3310021"/>
            <a:ext cx="6096000"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Calibri"/>
                <a:ea typeface="Calibri"/>
                <a:cs typeface="Calibri"/>
                <a:sym typeface="Calibri"/>
              </a:rPr>
              <a:t>At secondary level, Ofsted expects that ‘all pupils, particularly disadvantaged pupils and those with special educational needs and disabilities (SEND) … are able to read to an age-appropriate level and fluency (if not, they will be incapable of accessing the rest of the curriculum, and they will fall rapidly behind their peers)’.</a:t>
            </a:r>
            <a:endParaRPr/>
          </a:p>
        </p:txBody>
      </p:sp>
      <p:pic>
        <p:nvPicPr>
          <p:cNvPr id="91" name="Google Shape;91;p3"/>
          <p:cNvPicPr preferRelativeResize="0"/>
          <p:nvPr/>
        </p:nvPicPr>
        <p:blipFill rotWithShape="1">
          <a:blip r:embed="rId3">
            <a:alphaModFix/>
          </a:blip>
          <a:srcRect b="0" l="0" r="0" t="0"/>
          <a:stretch/>
        </p:blipFill>
        <p:spPr>
          <a:xfrm>
            <a:off x="545880" y="1218417"/>
            <a:ext cx="2962161" cy="264238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sp>
        <p:nvSpPr>
          <p:cNvPr id="298" name="Google Shape;298;p30"/>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sz="4700"/>
              <a:t>The Reading Practise book</a:t>
            </a:r>
            <a:endParaRPr sz="4700"/>
          </a:p>
        </p:txBody>
      </p:sp>
      <p:sp>
        <p:nvSpPr>
          <p:cNvPr id="299" name="Google Shape;299;p30"/>
          <p:cNvSpPr txBox="1"/>
          <p:nvPr>
            <p:ph idx="1" type="body"/>
          </p:nvPr>
        </p:nvSpPr>
        <p:spPr>
          <a:xfrm>
            <a:off x="626475" y="1787450"/>
            <a:ext cx="10302000" cy="4765800"/>
          </a:xfrm>
          <a:prstGeom prst="rect">
            <a:avLst/>
          </a:prstGeom>
          <a:noFill/>
          <a:ln>
            <a:noFill/>
          </a:ln>
        </p:spPr>
        <p:txBody>
          <a:bodyPr anchorCtr="0" anchor="t" bIns="45700" lIns="91425" spcFirstLastPara="1" rIns="91425" wrap="square" tIns="45700">
            <a:noAutofit/>
          </a:bodyPr>
          <a:lstStyle/>
          <a:p>
            <a:pPr indent="-463550" lvl="0" marL="457200" rtl="0" algn="l">
              <a:lnSpc>
                <a:spcPct val="90000"/>
              </a:lnSpc>
              <a:spcBef>
                <a:spcPts val="0"/>
              </a:spcBef>
              <a:spcAft>
                <a:spcPts val="0"/>
              </a:spcAft>
              <a:buClr>
                <a:schemeClr val="accent2"/>
              </a:buClr>
              <a:buSzPts val="3700"/>
              <a:buChar char="•"/>
            </a:pPr>
            <a:r>
              <a:rPr lang="en-US" sz="3700">
                <a:solidFill>
                  <a:schemeClr val="accent2"/>
                </a:solidFill>
              </a:rPr>
              <a:t>This will be your child’s phonics book, fluency book or free reader book. </a:t>
            </a:r>
            <a:endParaRPr sz="3700">
              <a:solidFill>
                <a:schemeClr val="accent2"/>
              </a:solidFill>
            </a:endParaRPr>
          </a:p>
          <a:p>
            <a:pPr indent="-463550" lvl="0" marL="457200" rtl="0" algn="l">
              <a:lnSpc>
                <a:spcPct val="90000"/>
              </a:lnSpc>
              <a:spcBef>
                <a:spcPts val="0"/>
              </a:spcBef>
              <a:spcAft>
                <a:spcPts val="0"/>
              </a:spcAft>
              <a:buClr>
                <a:schemeClr val="accent2"/>
              </a:buClr>
              <a:buSzPts val="3700"/>
              <a:buChar char="•"/>
            </a:pPr>
            <a:r>
              <a:rPr lang="en-US" sz="3700">
                <a:solidFill>
                  <a:schemeClr val="accent2"/>
                </a:solidFill>
              </a:rPr>
              <a:t>This is based on your child’s </a:t>
            </a:r>
            <a:r>
              <a:rPr lang="en-US" sz="3700">
                <a:solidFill>
                  <a:schemeClr val="accent2"/>
                </a:solidFill>
              </a:rPr>
              <a:t>reading</a:t>
            </a:r>
            <a:r>
              <a:rPr lang="en-US" sz="3700">
                <a:solidFill>
                  <a:schemeClr val="accent2"/>
                </a:solidFill>
              </a:rPr>
              <a:t> ability. </a:t>
            </a:r>
            <a:endParaRPr sz="3700">
              <a:solidFill>
                <a:schemeClr val="accent2"/>
              </a:solidFill>
            </a:endParaRPr>
          </a:p>
          <a:p>
            <a:pPr indent="-463550" lvl="0" marL="457200" rtl="0" algn="l">
              <a:lnSpc>
                <a:spcPct val="90000"/>
              </a:lnSpc>
              <a:spcBef>
                <a:spcPts val="0"/>
              </a:spcBef>
              <a:spcAft>
                <a:spcPts val="0"/>
              </a:spcAft>
              <a:buClr>
                <a:schemeClr val="accent2"/>
              </a:buClr>
              <a:buSzPts val="3700"/>
              <a:buChar char="•"/>
            </a:pPr>
            <a:r>
              <a:rPr lang="en-US" sz="3700">
                <a:solidFill>
                  <a:schemeClr val="accent2"/>
                </a:solidFill>
              </a:rPr>
              <a:t>They should be able to read most of this book independently. </a:t>
            </a:r>
            <a:endParaRPr sz="3700">
              <a:solidFill>
                <a:schemeClr val="accent2"/>
              </a:solidFill>
            </a:endParaRPr>
          </a:p>
          <a:p>
            <a:pPr indent="-463550" lvl="0" marL="457200" rtl="0" algn="l">
              <a:lnSpc>
                <a:spcPct val="90000"/>
              </a:lnSpc>
              <a:spcBef>
                <a:spcPts val="0"/>
              </a:spcBef>
              <a:spcAft>
                <a:spcPts val="0"/>
              </a:spcAft>
              <a:buClr>
                <a:schemeClr val="accent2"/>
              </a:buClr>
              <a:buSzPts val="3700"/>
              <a:buChar char="•"/>
            </a:pPr>
            <a:r>
              <a:rPr lang="en-US" sz="3700">
                <a:solidFill>
                  <a:schemeClr val="accent2"/>
                </a:solidFill>
              </a:rPr>
              <a:t>If they struggle with a word, read the word to them. </a:t>
            </a:r>
            <a:endParaRPr sz="3700">
              <a:solidFill>
                <a:schemeClr val="accent2"/>
              </a:solidFill>
            </a:endParaRPr>
          </a:p>
          <a:p>
            <a:pPr indent="-463550" lvl="0" marL="457200" rtl="0" algn="l">
              <a:lnSpc>
                <a:spcPct val="90000"/>
              </a:lnSpc>
              <a:spcBef>
                <a:spcPts val="0"/>
              </a:spcBef>
              <a:spcAft>
                <a:spcPts val="0"/>
              </a:spcAft>
              <a:buClr>
                <a:schemeClr val="accent2"/>
              </a:buClr>
              <a:buSzPts val="3700"/>
              <a:buChar char="•"/>
            </a:pPr>
            <a:r>
              <a:rPr lang="en-US" sz="3700">
                <a:solidFill>
                  <a:schemeClr val="accent2"/>
                </a:solidFill>
              </a:rPr>
              <a:t>If you find they are not fluent with this book, please discuss this with your teacher.</a:t>
            </a:r>
            <a:endParaRPr sz="3700">
              <a:solidFill>
                <a:schemeClr val="accent2"/>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38c1747b8ad_0_4"/>
          <p:cNvSpPr txBox="1"/>
          <p:nvPr>
            <p:ph idx="1" type="body"/>
          </p:nvPr>
        </p:nvSpPr>
        <p:spPr>
          <a:xfrm>
            <a:off x="479376" y="1916832"/>
            <a:ext cx="11161200" cy="4392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305" name="Google Shape;305;g38c1747b8ad_0_4"/>
          <p:cNvSpPr txBox="1"/>
          <p:nvPr>
            <p:ph type="title"/>
          </p:nvPr>
        </p:nvSpPr>
        <p:spPr>
          <a:xfrm>
            <a:off x="479375" y="165277"/>
            <a:ext cx="9793200" cy="6813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A change to our Free Readers</a:t>
            </a:r>
            <a:endParaRPr/>
          </a:p>
        </p:txBody>
      </p:sp>
      <p:pic>
        <p:nvPicPr>
          <p:cNvPr id="306" name="Google Shape;306;g38c1747b8ad_0_4"/>
          <p:cNvPicPr preferRelativeResize="0"/>
          <p:nvPr/>
        </p:nvPicPr>
        <p:blipFill>
          <a:blip r:embed="rId3">
            <a:alphaModFix/>
          </a:blip>
          <a:stretch>
            <a:fillRect/>
          </a:stretch>
        </p:blipFill>
        <p:spPr>
          <a:xfrm>
            <a:off x="6250650" y="2035650"/>
            <a:ext cx="5231227" cy="3923424"/>
          </a:xfrm>
          <a:prstGeom prst="rect">
            <a:avLst/>
          </a:prstGeom>
          <a:noFill/>
          <a:ln>
            <a:noFill/>
          </a:ln>
        </p:spPr>
      </p:pic>
      <p:pic>
        <p:nvPicPr>
          <p:cNvPr id="307" name="Google Shape;307;g38c1747b8ad_0_4"/>
          <p:cNvPicPr preferRelativeResize="0"/>
          <p:nvPr/>
        </p:nvPicPr>
        <p:blipFill>
          <a:blip r:embed="rId4">
            <a:alphaModFix/>
          </a:blip>
          <a:stretch>
            <a:fillRect/>
          </a:stretch>
        </p:blipFill>
        <p:spPr>
          <a:xfrm>
            <a:off x="270000" y="1089925"/>
            <a:ext cx="5720975" cy="42907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g38bf07bf2f6_0_20"/>
          <p:cNvSpPr txBox="1"/>
          <p:nvPr>
            <p:ph type="title"/>
          </p:nvPr>
        </p:nvSpPr>
        <p:spPr>
          <a:xfrm>
            <a:off x="479376" y="332656"/>
            <a:ext cx="9793200" cy="1152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sz="4700"/>
              <a:t>Library</a:t>
            </a:r>
            <a:r>
              <a:rPr lang="en-US" sz="4700"/>
              <a:t> book</a:t>
            </a:r>
            <a:endParaRPr sz="4700"/>
          </a:p>
        </p:txBody>
      </p:sp>
      <p:sp>
        <p:nvSpPr>
          <p:cNvPr id="313" name="Google Shape;313;g38bf07bf2f6_0_20"/>
          <p:cNvSpPr txBox="1"/>
          <p:nvPr>
            <p:ph idx="1" type="body"/>
          </p:nvPr>
        </p:nvSpPr>
        <p:spPr>
          <a:xfrm>
            <a:off x="805925" y="1857450"/>
            <a:ext cx="9140100" cy="4392600"/>
          </a:xfrm>
          <a:prstGeom prst="rect">
            <a:avLst/>
          </a:prstGeom>
          <a:noFill/>
          <a:ln>
            <a:noFill/>
          </a:ln>
        </p:spPr>
        <p:txBody>
          <a:bodyPr anchorCtr="0" anchor="t" bIns="45700" lIns="91425" spcFirstLastPara="1" rIns="91425" wrap="square" tIns="45700">
            <a:noAutofit/>
          </a:bodyPr>
          <a:lstStyle/>
          <a:p>
            <a:pPr indent="-501650" lvl="0" marL="457200" rtl="0" algn="l">
              <a:lnSpc>
                <a:spcPct val="90000"/>
              </a:lnSpc>
              <a:spcBef>
                <a:spcPts val="0"/>
              </a:spcBef>
              <a:spcAft>
                <a:spcPts val="0"/>
              </a:spcAft>
              <a:buClr>
                <a:schemeClr val="accent2"/>
              </a:buClr>
              <a:buSzPts val="4300"/>
              <a:buChar char="•"/>
            </a:pPr>
            <a:r>
              <a:rPr lang="en-US" sz="4300">
                <a:solidFill>
                  <a:schemeClr val="accent2"/>
                </a:solidFill>
              </a:rPr>
              <a:t>This book is for you to read with your child. </a:t>
            </a:r>
            <a:endParaRPr sz="4300">
              <a:solidFill>
                <a:schemeClr val="accent2"/>
              </a:solidFill>
            </a:endParaRPr>
          </a:p>
          <a:p>
            <a:pPr indent="-501650" lvl="0" marL="457200" rtl="0" algn="l">
              <a:lnSpc>
                <a:spcPct val="90000"/>
              </a:lnSpc>
              <a:spcBef>
                <a:spcPts val="0"/>
              </a:spcBef>
              <a:spcAft>
                <a:spcPts val="0"/>
              </a:spcAft>
              <a:buClr>
                <a:schemeClr val="accent2"/>
              </a:buClr>
              <a:buSzPts val="4300"/>
              <a:buChar char="•"/>
            </a:pPr>
            <a:r>
              <a:rPr lang="en-US" sz="4300">
                <a:solidFill>
                  <a:schemeClr val="accent2"/>
                </a:solidFill>
              </a:rPr>
              <a:t>This book is for </a:t>
            </a:r>
            <a:r>
              <a:rPr i="1" lang="en-US" sz="4300" u="sng">
                <a:solidFill>
                  <a:schemeClr val="accent2"/>
                </a:solidFill>
              </a:rPr>
              <a:t>sharing</a:t>
            </a:r>
            <a:r>
              <a:rPr lang="en-US" sz="4300">
                <a:solidFill>
                  <a:schemeClr val="accent2"/>
                </a:solidFill>
              </a:rPr>
              <a:t> and encouraging the enjoyment of reading, especially when children find reading a challenge.</a:t>
            </a:r>
            <a:endParaRPr sz="4300">
              <a:solidFill>
                <a:schemeClr val="accent2"/>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7" name="Shape 317"/>
        <p:cNvGrpSpPr/>
        <p:nvPr/>
      </p:nvGrpSpPr>
      <p:grpSpPr>
        <a:xfrm>
          <a:off x="0" y="0"/>
          <a:ext cx="0" cy="0"/>
          <a:chOff x="0" y="0"/>
          <a:chExt cx="0" cy="0"/>
        </a:xfrm>
      </p:grpSpPr>
      <p:sp>
        <p:nvSpPr>
          <p:cNvPr id="318" name="Google Shape;318;g38bf07bf2f6_0_26"/>
          <p:cNvSpPr txBox="1"/>
          <p:nvPr>
            <p:ph type="title"/>
          </p:nvPr>
        </p:nvSpPr>
        <p:spPr>
          <a:xfrm>
            <a:off x="479376" y="332656"/>
            <a:ext cx="9793200" cy="1152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sz="4700"/>
              <a:t>The Reading Record - Years 3 - 5</a:t>
            </a:r>
            <a:endParaRPr sz="4700"/>
          </a:p>
        </p:txBody>
      </p:sp>
      <p:sp>
        <p:nvSpPr>
          <p:cNvPr id="319" name="Google Shape;319;g38bf07bf2f6_0_26"/>
          <p:cNvSpPr txBox="1"/>
          <p:nvPr>
            <p:ph idx="1" type="body"/>
          </p:nvPr>
        </p:nvSpPr>
        <p:spPr>
          <a:xfrm>
            <a:off x="805925" y="1630925"/>
            <a:ext cx="9140100" cy="4757700"/>
          </a:xfrm>
          <a:prstGeom prst="rect">
            <a:avLst/>
          </a:prstGeom>
          <a:noFill/>
          <a:ln>
            <a:noFill/>
          </a:ln>
        </p:spPr>
        <p:txBody>
          <a:bodyPr anchorCtr="0" anchor="t" bIns="45700" lIns="91425" spcFirstLastPara="1" rIns="91425" wrap="square" tIns="45700">
            <a:noAutofit/>
          </a:bodyPr>
          <a:lstStyle/>
          <a:p>
            <a:pPr indent="-501650" lvl="0" marL="457200" rtl="0" algn="l">
              <a:lnSpc>
                <a:spcPct val="90000"/>
              </a:lnSpc>
              <a:spcBef>
                <a:spcPts val="0"/>
              </a:spcBef>
              <a:spcAft>
                <a:spcPts val="0"/>
              </a:spcAft>
              <a:buClr>
                <a:schemeClr val="accent2"/>
              </a:buClr>
              <a:buSzPts val="4300"/>
              <a:buChar char="•"/>
            </a:pPr>
            <a:r>
              <a:rPr lang="en-US" sz="4300">
                <a:solidFill>
                  <a:schemeClr val="accent2"/>
                </a:solidFill>
              </a:rPr>
              <a:t>This is a way for you and school to record any 1:1 reading that your child does.</a:t>
            </a:r>
            <a:endParaRPr sz="4300">
              <a:solidFill>
                <a:schemeClr val="accent2"/>
              </a:solidFill>
            </a:endParaRPr>
          </a:p>
          <a:p>
            <a:pPr indent="-501650" lvl="0" marL="457200" rtl="0" algn="l">
              <a:lnSpc>
                <a:spcPct val="90000"/>
              </a:lnSpc>
              <a:spcBef>
                <a:spcPts val="0"/>
              </a:spcBef>
              <a:spcAft>
                <a:spcPts val="0"/>
              </a:spcAft>
              <a:buClr>
                <a:schemeClr val="accent2"/>
              </a:buClr>
              <a:buSzPts val="4300"/>
              <a:buChar char="•"/>
            </a:pPr>
            <a:r>
              <a:rPr lang="en-US" sz="4300">
                <a:solidFill>
                  <a:schemeClr val="accent2"/>
                </a:solidFill>
              </a:rPr>
              <a:t>Please aim for reading 5 times a week. </a:t>
            </a:r>
            <a:endParaRPr sz="4300">
              <a:solidFill>
                <a:schemeClr val="accent2"/>
              </a:solidFill>
            </a:endParaRPr>
          </a:p>
          <a:p>
            <a:pPr indent="-501650" lvl="0" marL="457200" rtl="0" algn="l">
              <a:lnSpc>
                <a:spcPct val="90000"/>
              </a:lnSpc>
              <a:spcBef>
                <a:spcPts val="0"/>
              </a:spcBef>
              <a:spcAft>
                <a:spcPts val="0"/>
              </a:spcAft>
              <a:buClr>
                <a:schemeClr val="accent2"/>
              </a:buClr>
              <a:buSzPts val="4300"/>
              <a:buChar char="•"/>
            </a:pPr>
            <a:r>
              <a:rPr lang="en-US" sz="4300">
                <a:solidFill>
                  <a:schemeClr val="accent2"/>
                </a:solidFill>
              </a:rPr>
              <a:t>Record this is the reading record for your child to gain dojos when checked weekly by the teacher/TA.</a:t>
            </a:r>
            <a:endParaRPr sz="4300">
              <a:solidFill>
                <a:schemeClr val="accent2"/>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3" name="Shape 323"/>
        <p:cNvGrpSpPr/>
        <p:nvPr/>
      </p:nvGrpSpPr>
      <p:grpSpPr>
        <a:xfrm>
          <a:off x="0" y="0"/>
          <a:ext cx="0" cy="0"/>
          <a:chOff x="0" y="0"/>
          <a:chExt cx="0" cy="0"/>
        </a:xfrm>
      </p:grpSpPr>
      <p:sp>
        <p:nvSpPr>
          <p:cNvPr id="324" name="Google Shape;324;g38bf07bf2f6_0_31"/>
          <p:cNvSpPr txBox="1"/>
          <p:nvPr>
            <p:ph type="title"/>
          </p:nvPr>
        </p:nvSpPr>
        <p:spPr>
          <a:xfrm>
            <a:off x="479376" y="332656"/>
            <a:ext cx="9793200" cy="1152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sz="4700"/>
              <a:t>Padlet -</a:t>
            </a:r>
            <a:r>
              <a:rPr lang="en-US" sz="4700"/>
              <a:t> Year 6 exclusively</a:t>
            </a:r>
            <a:endParaRPr sz="4700"/>
          </a:p>
        </p:txBody>
      </p:sp>
      <p:sp>
        <p:nvSpPr>
          <p:cNvPr id="325" name="Google Shape;325;g38bf07bf2f6_0_31"/>
          <p:cNvSpPr txBox="1"/>
          <p:nvPr>
            <p:ph idx="1" type="body"/>
          </p:nvPr>
        </p:nvSpPr>
        <p:spPr>
          <a:xfrm>
            <a:off x="805925" y="1857450"/>
            <a:ext cx="7840200" cy="4114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2"/>
              </a:buClr>
              <a:buSzPts val="2800"/>
              <a:buNone/>
            </a:pPr>
            <a:r>
              <a:rPr lang="en-US" sz="2900">
                <a:solidFill>
                  <a:schemeClr val="accent2"/>
                </a:solidFill>
              </a:rPr>
              <a:t>Starting</a:t>
            </a:r>
            <a:r>
              <a:rPr lang="en-US" sz="2900">
                <a:solidFill>
                  <a:schemeClr val="accent2"/>
                </a:solidFill>
              </a:rPr>
              <a:t> from this September, Year 6 have been recording their reading </a:t>
            </a:r>
            <a:r>
              <a:rPr lang="en-US" sz="2900">
                <a:solidFill>
                  <a:schemeClr val="accent2"/>
                </a:solidFill>
              </a:rPr>
              <a:t>achievements</a:t>
            </a:r>
            <a:r>
              <a:rPr lang="en-US" sz="2900">
                <a:solidFill>
                  <a:schemeClr val="accent2"/>
                </a:solidFill>
              </a:rPr>
              <a:t> through Padlet, an online forum.</a:t>
            </a:r>
            <a:endParaRPr sz="2900">
              <a:solidFill>
                <a:schemeClr val="accent2"/>
              </a:solidFill>
            </a:endParaRPr>
          </a:p>
          <a:p>
            <a:pPr indent="0" lvl="0" marL="0" rtl="0" algn="l">
              <a:lnSpc>
                <a:spcPct val="90000"/>
              </a:lnSpc>
              <a:spcBef>
                <a:spcPts val="0"/>
              </a:spcBef>
              <a:spcAft>
                <a:spcPts val="0"/>
              </a:spcAft>
              <a:buClr>
                <a:schemeClr val="accent2"/>
              </a:buClr>
              <a:buSzPts val="2800"/>
              <a:buNone/>
            </a:pPr>
            <a:r>
              <a:t/>
            </a:r>
            <a:endParaRPr sz="2900">
              <a:solidFill>
                <a:schemeClr val="accent2"/>
              </a:solidFill>
            </a:endParaRPr>
          </a:p>
          <a:p>
            <a:pPr indent="0" lvl="0" marL="0" rtl="0" algn="l">
              <a:lnSpc>
                <a:spcPct val="90000"/>
              </a:lnSpc>
              <a:spcBef>
                <a:spcPts val="0"/>
              </a:spcBef>
              <a:spcAft>
                <a:spcPts val="0"/>
              </a:spcAft>
              <a:buClr>
                <a:schemeClr val="accent2"/>
              </a:buClr>
              <a:buSzPts val="2800"/>
              <a:buNone/>
            </a:pPr>
            <a:r>
              <a:rPr lang="en-US" sz="2900">
                <a:solidFill>
                  <a:schemeClr val="accent2"/>
                </a:solidFill>
              </a:rPr>
              <a:t>Not only is this encouraging reading and a love of books, but it is also preparing </a:t>
            </a:r>
            <a:r>
              <a:rPr lang="en-US" sz="2900">
                <a:solidFill>
                  <a:schemeClr val="accent2"/>
                </a:solidFill>
              </a:rPr>
              <a:t>independence</a:t>
            </a:r>
            <a:r>
              <a:rPr lang="en-US" sz="2900">
                <a:solidFill>
                  <a:schemeClr val="accent2"/>
                </a:solidFill>
              </a:rPr>
              <a:t> for secondary school.</a:t>
            </a:r>
            <a:endParaRPr sz="2900">
              <a:solidFill>
                <a:schemeClr val="accent2"/>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4"/>
          <p:cNvSpPr txBox="1"/>
          <p:nvPr>
            <p:ph idx="1" type="body"/>
          </p:nvPr>
        </p:nvSpPr>
        <p:spPr>
          <a:xfrm>
            <a:off x="1488003" y="2636912"/>
            <a:ext cx="9216000" cy="3168300"/>
          </a:xfrm>
          <a:prstGeom prst="rect">
            <a:avLst/>
          </a:prstGeom>
          <a:noFill/>
          <a:ln>
            <a:noFill/>
          </a:ln>
        </p:spPr>
        <p:txBody>
          <a:bodyPr anchorCtr="0" anchor="ctr" bIns="45700" lIns="91425" spcFirstLastPara="1" rIns="91425" wrap="square" tIns="45700">
            <a:noAutofit/>
          </a:bodyPr>
          <a:lstStyle/>
          <a:p>
            <a:pPr indent="0" lvl="0" marL="0" rtl="0" algn="ctr">
              <a:lnSpc>
                <a:spcPct val="120000"/>
              </a:lnSpc>
              <a:spcBef>
                <a:spcPts val="0"/>
              </a:spcBef>
              <a:spcAft>
                <a:spcPts val="0"/>
              </a:spcAft>
              <a:buClr>
                <a:schemeClr val="lt1"/>
              </a:buClr>
              <a:buSzPts val="4400"/>
              <a:buNone/>
            </a:pPr>
            <a:r>
              <a:rPr lang="en-US" sz="4400"/>
              <a:t>One of the greatest gifts adults can give is to read to children </a:t>
            </a:r>
            <a:endParaRPr/>
          </a:p>
          <a:p>
            <a:pPr indent="0" lvl="0" marL="0" rtl="0" algn="ctr">
              <a:lnSpc>
                <a:spcPct val="120000"/>
              </a:lnSpc>
              <a:spcBef>
                <a:spcPts val="1000"/>
              </a:spcBef>
              <a:spcAft>
                <a:spcPts val="0"/>
              </a:spcAft>
              <a:buClr>
                <a:schemeClr val="lt1"/>
              </a:buClr>
              <a:buSzPts val="2600"/>
              <a:buNone/>
            </a:pPr>
            <a:r>
              <a:rPr b="0" lang="en-US"/>
              <a:t>Carl Sagan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4"/>
          <p:cNvSpPr/>
          <p:nvPr/>
        </p:nvSpPr>
        <p:spPr>
          <a:xfrm>
            <a:off x="536125" y="1527623"/>
            <a:ext cx="5723100" cy="43326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141414"/>
              </a:buClr>
              <a:buSzPts val="4800"/>
              <a:buFont typeface="Arial"/>
              <a:buNone/>
            </a:pPr>
            <a:r>
              <a:rPr b="1" i="0" lang="en-US" sz="4800" u="none" cap="none" strike="noStrike">
                <a:solidFill>
                  <a:srgbClr val="141414"/>
                </a:solidFill>
                <a:latin typeface="Arial"/>
                <a:ea typeface="Arial"/>
                <a:cs typeface="Arial"/>
                <a:sym typeface="Arial"/>
              </a:rPr>
              <a:t>Year 8 pupils to sit compulsory reading tests under new plans</a:t>
            </a:r>
            <a:endParaRPr/>
          </a:p>
          <a:p>
            <a:pPr indent="0" lvl="0" marL="0" marR="0" rtl="0" algn="l">
              <a:lnSpc>
                <a:spcPct val="100000"/>
              </a:lnSpc>
              <a:spcBef>
                <a:spcPts val="0"/>
              </a:spcBef>
              <a:spcAft>
                <a:spcPts val="0"/>
              </a:spcAft>
              <a:buClr>
                <a:srgbClr val="141414"/>
              </a:buClr>
              <a:buSzPts val="1200"/>
              <a:buFont typeface="Arial"/>
              <a:buNone/>
            </a:pPr>
            <a:r>
              <a:rPr b="0" i="0" lang="en-US" sz="1200" u="none" cap="none" strike="noStrike">
                <a:solidFill>
                  <a:srgbClr val="141414"/>
                </a:solidFill>
                <a:latin typeface="Arial"/>
                <a:ea typeface="Arial"/>
                <a:cs typeface="Arial"/>
                <a:sym typeface="Arial"/>
              </a:rPr>
              <a:t>                                                                                                                                                                                                                       </a:t>
            </a:r>
            <a:endParaRPr/>
          </a:p>
        </p:txBody>
      </p:sp>
      <p:pic>
        <p:nvPicPr>
          <p:cNvPr descr="Three secondary school pupils sit at a row of desks, wearing uniform and using pens to write on exam scripts in front of them. The girl on the left has long red hair tied back in a pony-tail, and wears a white polo shirt under a navy blue cardigan.  To the right of her, another pupil has long wavy blonde hair and wears a white shirt underneath a navy jacket. To the right of her, the third pupil wears a white shirt underneath a navy jumper. He has short blonde hair." id="97" name="Google Shape;97;p4"/>
          <p:cNvPicPr preferRelativeResize="0"/>
          <p:nvPr/>
        </p:nvPicPr>
        <p:blipFill rotWithShape="1">
          <a:blip r:embed="rId3">
            <a:alphaModFix/>
          </a:blip>
          <a:srcRect b="0" l="0" r="0" t="0"/>
          <a:stretch/>
        </p:blipFill>
        <p:spPr>
          <a:xfrm>
            <a:off x="6590274" y="2214166"/>
            <a:ext cx="5263701" cy="2959510"/>
          </a:xfrm>
          <a:prstGeom prst="rect">
            <a:avLst/>
          </a:prstGeom>
          <a:noFill/>
          <a:ln>
            <a:noFill/>
          </a:ln>
        </p:spPr>
      </p:pic>
      <p:sp>
        <p:nvSpPr>
          <p:cNvPr id="98" name="Google Shape;98;p4"/>
          <p:cNvSpPr txBox="1"/>
          <p:nvPr/>
        </p:nvSpPr>
        <p:spPr>
          <a:xfrm>
            <a:off x="713675" y="512950"/>
            <a:ext cx="75129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000000"/>
                </a:solidFill>
                <a:latin typeface="Calibri"/>
                <a:ea typeface="Calibri"/>
                <a:cs typeface="Calibri"/>
                <a:sym typeface="Calibri"/>
              </a:rPr>
              <a:t>BBC Report - 26</a:t>
            </a:r>
            <a:r>
              <a:rPr baseline="30000" lang="en-US" sz="4000">
                <a:solidFill>
                  <a:srgbClr val="000000"/>
                </a:solidFill>
                <a:latin typeface="Calibri"/>
                <a:ea typeface="Calibri"/>
                <a:cs typeface="Calibri"/>
                <a:sym typeface="Calibri"/>
              </a:rPr>
              <a:t>th</a:t>
            </a:r>
            <a:r>
              <a:rPr lang="en-US" sz="4000">
                <a:solidFill>
                  <a:srgbClr val="000000"/>
                </a:solidFill>
                <a:latin typeface="Calibri"/>
                <a:ea typeface="Calibri"/>
                <a:cs typeface="Calibri"/>
                <a:sym typeface="Calibri"/>
              </a:rPr>
              <a:t> September 2025</a:t>
            </a:r>
            <a:endParaRPr sz="3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5"/>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6000"/>
              <a:t>Our aim…</a:t>
            </a:r>
            <a:endParaRPr/>
          </a:p>
        </p:txBody>
      </p:sp>
      <p:pic>
        <p:nvPicPr>
          <p:cNvPr id="104" name="Google Shape;104;p5"/>
          <p:cNvPicPr preferRelativeResize="0"/>
          <p:nvPr/>
        </p:nvPicPr>
        <p:blipFill rotWithShape="1">
          <a:blip r:embed="rId3">
            <a:alphaModFix/>
          </a:blip>
          <a:srcRect b="0" l="0" r="0" t="0"/>
          <a:stretch/>
        </p:blipFill>
        <p:spPr>
          <a:xfrm>
            <a:off x="624954" y="1690688"/>
            <a:ext cx="10942092" cy="285228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38bf07bf2f6_0_0"/>
          <p:cNvSpPr txBox="1"/>
          <p:nvPr>
            <p:ph type="title"/>
          </p:nvPr>
        </p:nvSpPr>
        <p:spPr>
          <a:xfrm>
            <a:off x="3050300" y="365125"/>
            <a:ext cx="66963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HCJS Ofsted Report for Reading - July 2025</a:t>
            </a:r>
            <a:endParaRPr/>
          </a:p>
        </p:txBody>
      </p:sp>
      <p:sp>
        <p:nvSpPr>
          <p:cNvPr id="110" name="Google Shape;110;g38bf07bf2f6_0_0"/>
          <p:cNvSpPr txBox="1"/>
          <p:nvPr/>
        </p:nvSpPr>
        <p:spPr>
          <a:xfrm>
            <a:off x="419100" y="2326475"/>
            <a:ext cx="113538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rPr>
              <a:t>There is a sharp focus on reading in the school. Ongoing checks mean the school quickly identifies those who need extra help with reading. Staff are well trained to deliver the phonics programme effectively. Daily support enables pupils, particularly the most disadvantaged, to become confident and fluent readers. Pupils develop a love of reading as they move through the school. Reading lessons engage pupils in high-quality and challenging texts. Regular visits from their favourite authors inspire pupils to read often for pleasure.</a:t>
            </a:r>
            <a:endParaRPr sz="2800">
              <a:solidFill>
                <a:schemeClr val="dk1"/>
              </a:solidFill>
            </a:endParaRPr>
          </a:p>
        </p:txBody>
      </p:sp>
      <p:pic>
        <p:nvPicPr>
          <p:cNvPr id="111" name="Google Shape;111;g38bf07bf2f6_0_0"/>
          <p:cNvPicPr preferRelativeResize="0"/>
          <p:nvPr/>
        </p:nvPicPr>
        <p:blipFill rotWithShape="1">
          <a:blip r:embed="rId3">
            <a:alphaModFix/>
          </a:blip>
          <a:srcRect b="0" l="0" r="0" t="0"/>
          <a:stretch/>
        </p:blipFill>
        <p:spPr>
          <a:xfrm>
            <a:off x="419101" y="203473"/>
            <a:ext cx="2198727" cy="1961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
        <p:nvSpPr>
          <p:cNvPr id="116" name="Google Shape;116;p7"/>
          <p:cNvSpPr txBox="1"/>
          <p:nvPr>
            <p:ph idx="1" type="body"/>
          </p:nvPr>
        </p:nvSpPr>
        <p:spPr>
          <a:xfrm>
            <a:off x="1488003" y="2636912"/>
            <a:ext cx="9215995" cy="3168352"/>
          </a:xfrm>
          <a:prstGeom prst="rect">
            <a:avLst/>
          </a:prstGeom>
          <a:noFill/>
          <a:ln>
            <a:noFill/>
          </a:ln>
        </p:spPr>
        <p:txBody>
          <a:bodyPr anchorCtr="0" anchor="ctr" bIns="45700" lIns="91425" spcFirstLastPara="1" rIns="91425" wrap="square" tIns="45700">
            <a:normAutofit/>
          </a:bodyPr>
          <a:lstStyle/>
          <a:p>
            <a:pPr indent="0" lvl="0" marL="0" rtl="0" algn="ctr">
              <a:lnSpc>
                <a:spcPct val="120000"/>
              </a:lnSpc>
              <a:spcBef>
                <a:spcPts val="0"/>
              </a:spcBef>
              <a:spcAft>
                <a:spcPts val="0"/>
              </a:spcAft>
              <a:buClr>
                <a:schemeClr val="lt1"/>
              </a:buClr>
              <a:buSzPts val="4200"/>
              <a:buNone/>
            </a:pPr>
            <a:r>
              <a:rPr lang="en-US" sz="4200"/>
              <a:t>A love of reading is the biggest indicator of future academic success.</a:t>
            </a:r>
            <a:endParaRPr/>
          </a:p>
          <a:p>
            <a:pPr indent="0" lvl="0" marL="0" rtl="0" algn="ctr">
              <a:lnSpc>
                <a:spcPct val="120000"/>
              </a:lnSpc>
              <a:spcBef>
                <a:spcPts val="1000"/>
              </a:spcBef>
              <a:spcAft>
                <a:spcPts val="0"/>
              </a:spcAft>
              <a:buClr>
                <a:schemeClr val="lt1"/>
              </a:buClr>
              <a:buSzPts val="1600"/>
              <a:buNone/>
            </a:pPr>
            <a:r>
              <a:rPr lang="en-US" sz="1600"/>
              <a:t>OECD (</a:t>
            </a:r>
            <a:r>
              <a:rPr b="0" lang="en-US" sz="1600"/>
              <a:t>The Organisation for Economic Co-operation and Development)</a:t>
            </a:r>
            <a:endParaRPr sz="1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9"/>
          <p:cNvSpPr txBox="1"/>
          <p:nvPr>
            <p:ph type="title"/>
          </p:nvPr>
        </p:nvSpPr>
        <p:spPr>
          <a:xfrm>
            <a:off x="407500" y="230829"/>
            <a:ext cx="9793200" cy="697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Little Wandle Letters and Sounds Revised</a:t>
            </a:r>
            <a:endParaRPr/>
          </a:p>
        </p:txBody>
      </p:sp>
      <p:sp>
        <p:nvSpPr>
          <p:cNvPr id="122" name="Google Shape;122;p9"/>
          <p:cNvSpPr txBox="1"/>
          <p:nvPr>
            <p:ph idx="1" type="body"/>
          </p:nvPr>
        </p:nvSpPr>
        <p:spPr>
          <a:xfrm>
            <a:off x="407500" y="1111900"/>
            <a:ext cx="5688600" cy="2125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accent2"/>
              </a:buClr>
              <a:buSzPts val="2800"/>
              <a:buNone/>
            </a:pPr>
            <a:r>
              <a:rPr lang="en-US">
                <a:solidFill>
                  <a:schemeClr val="accent2"/>
                </a:solidFill>
              </a:rPr>
              <a:t>Our school has chosen Little </a:t>
            </a:r>
            <a:r>
              <a:rPr i="1" lang="en-US">
                <a:solidFill>
                  <a:schemeClr val="accent2"/>
                </a:solidFill>
              </a:rPr>
              <a:t>Wandle</a:t>
            </a:r>
            <a:endParaRPr>
              <a:solidFill>
                <a:schemeClr val="accent2"/>
              </a:solidFill>
            </a:endParaRPr>
          </a:p>
          <a:p>
            <a:pPr indent="-228600" lvl="0" marL="228600" rtl="0" algn="l">
              <a:lnSpc>
                <a:spcPct val="90000"/>
              </a:lnSpc>
              <a:spcBef>
                <a:spcPts val="1000"/>
              </a:spcBef>
              <a:spcAft>
                <a:spcPts val="0"/>
              </a:spcAft>
              <a:buClr>
                <a:schemeClr val="accent2"/>
              </a:buClr>
              <a:buSzPts val="2800"/>
              <a:buNone/>
            </a:pPr>
            <a:r>
              <a:rPr i="1" lang="en-US">
                <a:solidFill>
                  <a:schemeClr val="accent2"/>
                </a:solidFill>
              </a:rPr>
              <a:t>Letters and Sounds Revised</a:t>
            </a:r>
            <a:r>
              <a:rPr lang="en-US">
                <a:solidFill>
                  <a:schemeClr val="accent2"/>
                </a:solidFill>
              </a:rPr>
              <a:t> as our</a:t>
            </a:r>
            <a:endParaRPr>
              <a:solidFill>
                <a:schemeClr val="accent2"/>
              </a:solidFill>
            </a:endParaRPr>
          </a:p>
          <a:p>
            <a:pPr indent="-228600" lvl="0" marL="228600" rtl="0" algn="l">
              <a:lnSpc>
                <a:spcPct val="90000"/>
              </a:lnSpc>
              <a:spcBef>
                <a:spcPts val="1000"/>
              </a:spcBef>
              <a:spcAft>
                <a:spcPts val="0"/>
              </a:spcAft>
              <a:buClr>
                <a:schemeClr val="accent2"/>
              </a:buClr>
              <a:buSzPts val="2800"/>
              <a:buNone/>
            </a:pPr>
            <a:r>
              <a:rPr lang="en-US">
                <a:solidFill>
                  <a:schemeClr val="accent2"/>
                </a:solidFill>
              </a:rPr>
              <a:t>systematic, synthetic phonics (SSP)</a:t>
            </a:r>
            <a:endParaRPr>
              <a:solidFill>
                <a:schemeClr val="accent2"/>
              </a:solidFill>
            </a:endParaRPr>
          </a:p>
          <a:p>
            <a:pPr indent="-228600" lvl="0" marL="228600" rtl="0" algn="l">
              <a:lnSpc>
                <a:spcPct val="90000"/>
              </a:lnSpc>
              <a:spcBef>
                <a:spcPts val="1000"/>
              </a:spcBef>
              <a:spcAft>
                <a:spcPts val="0"/>
              </a:spcAft>
              <a:buClr>
                <a:schemeClr val="accent2"/>
              </a:buClr>
              <a:buSzPts val="2800"/>
              <a:buNone/>
            </a:pPr>
            <a:r>
              <a:rPr lang="en-US">
                <a:solidFill>
                  <a:schemeClr val="accent2"/>
                </a:solidFill>
              </a:rPr>
              <a:t>programme to teach early reading. </a:t>
            </a:r>
            <a:endParaRPr>
              <a:solidFill>
                <a:schemeClr val="accent2"/>
              </a:solidFill>
            </a:endParaRPr>
          </a:p>
          <a:p>
            <a:pPr indent="0" lvl="0" marL="0" rtl="0" algn="l">
              <a:lnSpc>
                <a:spcPct val="90000"/>
              </a:lnSpc>
              <a:spcBef>
                <a:spcPts val="1000"/>
              </a:spcBef>
              <a:spcAft>
                <a:spcPts val="0"/>
              </a:spcAft>
              <a:buClr>
                <a:srgbClr val="595959"/>
              </a:buClr>
              <a:buSzPts val="2800"/>
              <a:buNone/>
            </a:pPr>
            <a:r>
              <a:t/>
            </a:r>
            <a:endParaRPr b="1">
              <a:solidFill>
                <a:schemeClr val="dk2"/>
              </a:solidFill>
            </a:endParaRPr>
          </a:p>
        </p:txBody>
      </p:sp>
      <p:pic>
        <p:nvPicPr>
          <p:cNvPr id="123" name="Google Shape;123;p9"/>
          <p:cNvPicPr preferRelativeResize="0"/>
          <p:nvPr/>
        </p:nvPicPr>
        <p:blipFill rotWithShape="1">
          <a:blip r:embed="rId3">
            <a:alphaModFix/>
          </a:blip>
          <a:srcRect b="0" l="0" r="0" t="0"/>
          <a:stretch/>
        </p:blipFill>
        <p:spPr>
          <a:xfrm>
            <a:off x="6674812" y="2121036"/>
            <a:ext cx="4916400" cy="3091200"/>
          </a:xfrm>
          <a:prstGeom prst="roundRect">
            <a:avLst>
              <a:gd fmla="val 16667" name="adj"/>
            </a:avLst>
          </a:prstGeom>
          <a:noFill/>
          <a:ln>
            <a:noFill/>
          </a:ln>
        </p:spPr>
      </p:pic>
      <p:sp>
        <p:nvSpPr>
          <p:cNvPr id="124" name="Google Shape;124;p9"/>
          <p:cNvSpPr txBox="1"/>
          <p:nvPr/>
        </p:nvSpPr>
        <p:spPr>
          <a:xfrm>
            <a:off x="407500" y="3521675"/>
            <a:ext cx="6267300" cy="2997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sz="2900">
                <a:solidFill>
                  <a:schemeClr val="accent2"/>
                </a:solidFill>
                <a:latin typeface="Calibri"/>
                <a:ea typeface="Calibri"/>
                <a:cs typeface="Calibri"/>
                <a:sym typeface="Calibri"/>
              </a:rPr>
              <a:t>We use</a:t>
            </a:r>
            <a:r>
              <a:rPr lang="en-US" sz="2900">
                <a:solidFill>
                  <a:schemeClr val="accent2"/>
                </a:solidFill>
                <a:latin typeface="Calibri"/>
                <a:ea typeface="Calibri"/>
                <a:cs typeface="Calibri"/>
                <a:sym typeface="Calibri"/>
              </a:rPr>
              <a:t> </a:t>
            </a:r>
            <a:r>
              <a:rPr i="1" lang="en-US" sz="2900">
                <a:solidFill>
                  <a:schemeClr val="accent2"/>
                </a:solidFill>
                <a:latin typeface="Calibri"/>
                <a:ea typeface="Calibri"/>
                <a:cs typeface="Calibri"/>
                <a:sym typeface="Calibri"/>
              </a:rPr>
              <a:t>Little Wandle Rapid Catch-up Programme </a:t>
            </a:r>
            <a:r>
              <a:rPr lang="en-US" sz="2900">
                <a:solidFill>
                  <a:schemeClr val="accent2"/>
                </a:solidFill>
                <a:latin typeface="Calibri"/>
                <a:ea typeface="Calibri"/>
                <a:cs typeface="Calibri"/>
                <a:sym typeface="Calibri"/>
              </a:rPr>
              <a:t>to support pupils not currently reading at age-related expectations in Year 3 and above.</a:t>
            </a:r>
            <a:r>
              <a:rPr i="1" lang="en-US" sz="2900">
                <a:solidFill>
                  <a:schemeClr val="accent2"/>
                </a:solidFill>
                <a:latin typeface="Calibri"/>
                <a:ea typeface="Calibri"/>
                <a:cs typeface="Calibri"/>
                <a:sym typeface="Calibri"/>
              </a:rPr>
              <a:t> </a:t>
            </a:r>
            <a:r>
              <a:rPr lang="en-US" sz="2900">
                <a:solidFill>
                  <a:schemeClr val="accent2"/>
                </a:solidFill>
                <a:latin typeface="Calibri"/>
                <a:ea typeface="Calibri"/>
                <a:cs typeface="Calibri"/>
                <a:sym typeface="Calibri"/>
              </a:rPr>
              <a:t>The programme has a fast pace</a:t>
            </a:r>
            <a:r>
              <a:rPr lang="en-US" sz="2900">
                <a:solidFill>
                  <a:schemeClr val="accent2"/>
                </a:solidFill>
                <a:latin typeface="Calibri"/>
                <a:ea typeface="Calibri"/>
                <a:cs typeface="Calibri"/>
                <a:sym typeface="Calibri"/>
              </a:rPr>
              <a:t>, so the children can access the curriculum and enjoy reading as soon as possible.</a:t>
            </a:r>
            <a:endParaRPr sz="2900">
              <a:solidFill>
                <a:schemeClr val="accent2"/>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389dc9eeb7a_0_0"/>
          <p:cNvSpPr txBox="1"/>
          <p:nvPr>
            <p:ph idx="1" type="body"/>
          </p:nvPr>
        </p:nvSpPr>
        <p:spPr>
          <a:xfrm>
            <a:off x="479376" y="1916832"/>
            <a:ext cx="11161200" cy="4392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As the children enter our school in Yr3, they are screened on their reading fluency and phonics understanding.</a:t>
            </a:r>
            <a:endParaRPr/>
          </a:p>
          <a:p>
            <a:pPr indent="0" lvl="0" marL="0" rtl="0" algn="l">
              <a:spcBef>
                <a:spcPts val="1000"/>
              </a:spcBef>
              <a:spcAft>
                <a:spcPts val="0"/>
              </a:spcAft>
              <a:buNone/>
            </a:pPr>
            <a:r>
              <a:rPr lang="en-US"/>
              <a:t>This process quickly indicates to us our:</a:t>
            </a:r>
            <a:endParaRPr/>
          </a:p>
          <a:p>
            <a:pPr indent="-406400" lvl="0" marL="457200" rtl="0" algn="l">
              <a:spcBef>
                <a:spcPts val="1000"/>
              </a:spcBef>
              <a:spcAft>
                <a:spcPts val="0"/>
              </a:spcAft>
              <a:buSzPts val="2800"/>
              <a:buChar char="•"/>
            </a:pPr>
            <a:r>
              <a:rPr lang="en-US"/>
              <a:t>Free readers</a:t>
            </a:r>
            <a:endParaRPr/>
          </a:p>
          <a:p>
            <a:pPr indent="-406400" lvl="0" marL="457200" rtl="0" algn="l">
              <a:spcBef>
                <a:spcPts val="0"/>
              </a:spcBef>
              <a:spcAft>
                <a:spcPts val="0"/>
              </a:spcAft>
              <a:buSzPts val="2800"/>
              <a:buChar char="•"/>
            </a:pPr>
            <a:r>
              <a:rPr lang="en-US"/>
              <a:t>Children that need help to become more fluent readers.</a:t>
            </a:r>
            <a:endParaRPr/>
          </a:p>
          <a:p>
            <a:pPr indent="-406400" lvl="0" marL="457200" rtl="0" algn="l">
              <a:spcBef>
                <a:spcPts val="0"/>
              </a:spcBef>
              <a:spcAft>
                <a:spcPts val="0"/>
              </a:spcAft>
              <a:buSzPts val="2800"/>
              <a:buChar char="•"/>
            </a:pPr>
            <a:r>
              <a:rPr lang="en-US"/>
              <a:t>Children who need to take part in our Rapid catch up programme.</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highlight>
                  <a:schemeClr val="lt1"/>
                </a:highlight>
              </a:rPr>
              <a:t>Our b</a:t>
            </a:r>
            <a:r>
              <a:rPr lang="en-US">
                <a:highlight>
                  <a:schemeClr val="lt1"/>
                </a:highlight>
              </a:rPr>
              <a:t>aseline is a score of 34 or less in their KS1 phonics screening.</a:t>
            </a:r>
            <a:endParaRPr>
              <a:highlight>
                <a:schemeClr val="lt1"/>
              </a:highlight>
            </a:endParaRPr>
          </a:p>
        </p:txBody>
      </p:sp>
      <p:sp>
        <p:nvSpPr>
          <p:cNvPr id="130" name="Google Shape;130;g389dc9eeb7a_0_0"/>
          <p:cNvSpPr txBox="1"/>
          <p:nvPr>
            <p:ph type="title"/>
          </p:nvPr>
        </p:nvSpPr>
        <p:spPr>
          <a:xfrm>
            <a:off x="479376" y="332656"/>
            <a:ext cx="9793200" cy="11520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Our Screening Process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julie sherrington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y fmtid="{D5CDD505-2E9C-101B-9397-08002B2CF9AE}" pid="3" name="MediaServiceImageTags">
    <vt:lpwstr/>
  </property>
</Properties>
</file>