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98" r:id="rId9"/>
    <p:sldId id="268" r:id="rId10"/>
    <p:sldId id="263" r:id="rId11"/>
    <p:sldId id="304" r:id="rId12"/>
    <p:sldId id="265" r:id="rId13"/>
    <p:sldId id="266" r:id="rId14"/>
    <p:sldId id="269" r:id="rId15"/>
    <p:sldId id="270" r:id="rId16"/>
    <p:sldId id="271" r:id="rId17"/>
    <p:sldId id="272" r:id="rId18"/>
    <p:sldId id="273" r:id="rId19"/>
    <p:sldId id="274" r:id="rId20"/>
    <p:sldId id="275" r:id="rId21"/>
    <p:sldId id="292"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9" r:id="rId38"/>
    <p:sldId id="294" r:id="rId39"/>
    <p:sldId id="301" r:id="rId40"/>
    <p:sldId id="295" r:id="rId41"/>
    <p:sldId id="297" r:id="rId42"/>
    <p:sldId id="303"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h, Nicola" initials="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94872" autoAdjust="0"/>
  </p:normalViewPr>
  <p:slideViewPr>
    <p:cSldViewPr>
      <p:cViewPr varScale="1">
        <p:scale>
          <a:sx n="154" d="100"/>
          <a:sy n="154" d="100"/>
        </p:scale>
        <p:origin x="2508" y="138"/>
      </p:cViewPr>
      <p:guideLst>
        <p:guide orient="horz" pos="2160"/>
        <p:guide pos="2880"/>
      </p:guideLst>
    </p:cSldViewPr>
  </p:slideViewPr>
  <p:notesTextViewPr>
    <p:cViewPr>
      <p:scale>
        <a:sx n="1" d="1"/>
        <a:sy n="1" d="1"/>
      </p:scale>
      <p:origin x="0" y="0"/>
    </p:cViewPr>
  </p:notesTextViewPr>
  <p:sorterViewPr>
    <p:cViewPr>
      <p:scale>
        <a:sx n="100" d="100"/>
        <a:sy n="100" d="100"/>
      </p:scale>
      <p:origin x="0" y="90"/>
    </p:cViewPr>
  </p:sorterViewPr>
  <p:notesViewPr>
    <p:cSldViewPr>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487A8B8-DF60-4150-B944-7A5472746D98}" type="datetimeFigureOut">
              <a:rPr lang="en-GB" smtClean="0"/>
              <a:t>05/09/2021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C29B4F-F231-4B90-B4ED-E449DD5612D0}" type="slidenum">
              <a:rPr lang="en-GB" smtClean="0"/>
              <a:t>‹#›</a:t>
            </a:fld>
            <a:endParaRPr lang="en-GB"/>
          </a:p>
        </p:txBody>
      </p:sp>
    </p:spTree>
    <p:extLst>
      <p:ext uri="{BB962C8B-B14F-4D97-AF65-F5344CB8AC3E}">
        <p14:creationId xmlns:p14="http://schemas.microsoft.com/office/powerpoint/2010/main" val="323515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C29B4F-F231-4B90-B4ED-E449DD5612D0}" type="slidenum">
              <a:rPr lang="en-GB" smtClean="0"/>
              <a:t>1</a:t>
            </a:fld>
            <a:endParaRPr lang="en-GB"/>
          </a:p>
        </p:txBody>
      </p:sp>
    </p:spTree>
    <p:extLst>
      <p:ext uri="{BB962C8B-B14F-4D97-AF65-F5344CB8AC3E}">
        <p14:creationId xmlns:p14="http://schemas.microsoft.com/office/powerpoint/2010/main" val="32160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C29B4F-F231-4B90-B4ED-E449DD5612D0}" type="slidenum">
              <a:rPr lang="en-GB" smtClean="0"/>
              <a:t>3</a:t>
            </a:fld>
            <a:endParaRPr lang="en-GB"/>
          </a:p>
        </p:txBody>
      </p:sp>
    </p:spTree>
    <p:extLst>
      <p:ext uri="{BB962C8B-B14F-4D97-AF65-F5344CB8AC3E}">
        <p14:creationId xmlns:p14="http://schemas.microsoft.com/office/powerpoint/2010/main" val="151978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C29B4F-F231-4B90-B4ED-E449DD5612D0}" type="slidenum">
              <a:rPr lang="en-GB" smtClean="0"/>
              <a:t>40</a:t>
            </a:fld>
            <a:endParaRPr lang="en-GB"/>
          </a:p>
        </p:txBody>
      </p:sp>
    </p:spTree>
    <p:extLst>
      <p:ext uri="{BB962C8B-B14F-4D97-AF65-F5344CB8AC3E}">
        <p14:creationId xmlns:p14="http://schemas.microsoft.com/office/powerpoint/2010/main" val="99448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140192-3CB0-4A49-8BB9-33B5B1C05DB8}" type="datetime1">
              <a:rPr lang="en-GB" smtClean="0"/>
              <a:t>05/09/2021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293564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3177-61C5-476B-8A4D-611B39036E93}" type="datetime1">
              <a:rPr lang="en-GB" smtClean="0"/>
              <a:t>05/09/2021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92678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3C7B5-B820-40E2-B18E-618DAD4EA97E}" type="datetime1">
              <a:rPr lang="en-GB" smtClean="0"/>
              <a:t>05/09/2021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410297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2ED25F-365F-47B9-990A-4CAD6D8C7491}" type="datetime1">
              <a:rPr lang="en-GB" smtClean="0"/>
              <a:t>05/09/2021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29032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094976-7663-4CE4-9AD7-684DA31537B9}" type="datetime1">
              <a:rPr lang="en-GB" smtClean="0"/>
              <a:t>05/09/2021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86961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C56702-357F-4F54-96EE-9136233B5A66}" type="datetime1">
              <a:rPr lang="en-GB" smtClean="0"/>
              <a:t>05/09/2021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242384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006FDB-212D-4ECD-9A92-587DF36FC4E7}" type="datetime1">
              <a:rPr lang="en-GB" smtClean="0"/>
              <a:t>05/09/2021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202965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33C2AB-2DCD-4E54-B099-95D27AD288AF}" type="datetime1">
              <a:rPr lang="en-GB" smtClean="0"/>
              <a:t>05/09/2021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78677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9E8FA-E9F7-46DC-999E-A7DADC640C77}" type="datetime1">
              <a:rPr lang="en-GB" smtClean="0"/>
              <a:t>05/09/2021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13692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EE99C2-9673-4349-819E-D6E3FBCDD279}" type="datetime1">
              <a:rPr lang="en-GB" smtClean="0"/>
              <a:t>05/09/2021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253025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46693C-1D90-48CF-A652-22C3265FFF84}" type="datetime1">
              <a:rPr lang="en-GB" smtClean="0"/>
              <a:t>05/09/2021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055BA-54CA-48D3-A479-0E05B2B565D9}" type="slidenum">
              <a:rPr lang="en-GB" smtClean="0"/>
              <a:t>‹#›</a:t>
            </a:fld>
            <a:endParaRPr lang="en-GB"/>
          </a:p>
        </p:txBody>
      </p:sp>
    </p:spTree>
    <p:extLst>
      <p:ext uri="{BB962C8B-B14F-4D97-AF65-F5344CB8AC3E}">
        <p14:creationId xmlns:p14="http://schemas.microsoft.com/office/powerpoint/2010/main" val="195342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AAC99-2C05-4028-AFB3-D718323AAE13}" type="datetime1">
              <a:rPr lang="en-GB" smtClean="0"/>
              <a:t>05/09/2021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055BA-54CA-48D3-A479-0E05B2B565D9}" type="slidenum">
              <a:rPr lang="en-GB" smtClean="0"/>
              <a:t>‹#›</a:t>
            </a:fld>
            <a:endParaRPr lang="en-GB"/>
          </a:p>
        </p:txBody>
      </p:sp>
    </p:spTree>
    <p:extLst>
      <p:ext uri="{BB962C8B-B14F-4D97-AF65-F5344CB8AC3E}">
        <p14:creationId xmlns:p14="http://schemas.microsoft.com/office/powerpoint/2010/main" val="54233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uckscc.gov.uk/services/education/school-admissions/moving-up-to-secondary-schoo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uckscc.gov.uk/services/education/school-admissions/moving-up-to-secondary-school/understanding-the-terms-we-use/" TargetMode="External"/><Relationship Id="rId1" Type="http://schemas.openxmlformats.org/officeDocument/2006/relationships/slideLayout" Target="../slideLayouts/slideLayout2.xml"/><Relationship Id="rId4" Type="http://schemas.openxmlformats.org/officeDocument/2006/relationships/hyperlink" Target="http://www.buckscc.gov.uk/contactadmission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uckscc.gov.uk/contactadmission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uckscc.gov.uk/services/education/school-admissions/moving-up-to-secondary-school/understanding-the-terms-we-us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uckscc.gov.uk/services/education/school-admissions/moving-up-to-secondary-school/understanding-the-terms-we-use/"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uckscc.gov.uk/services/education/school-admissions/moving-up-to-secondary-school/understanding-the-terms-we-u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hyperlink" Target="https://www.buckscc.gov.uk/services/education/school-admissions/moving-up-to-secondary-school/understanding-the-terms-we-use/" TargetMode="External"/><Relationship Id="rId1" Type="http://schemas.openxmlformats.org/officeDocument/2006/relationships/slideLayout" Target="../slideLayouts/slideLayout2.xml"/><Relationship Id="rId4" Type="http://schemas.openxmlformats.org/officeDocument/2006/relationships/hyperlink" Target="https://www.buckscc.gov.uk/services/education/school-admissions/moving-up-to-secondary-school/what-to-do-if-you-are-moving-hous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buckinghamshire.gov.uk/contactadmissi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buckscc.gov.uk/services/education/school-admissions/moving-up-to-secondary-school/getting-the-order-of-your-preferences-right/"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msonline.buckscc.gov.uk/CitizenPortal_LIVE/Account/Login?ReturnUrl=/CitizenPortal_LIV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ckscc.gov.uk/contactadmissions" TargetMode="External"/><Relationship Id="rId2" Type="http://schemas.openxmlformats.org/officeDocument/2006/relationships/hyperlink" Target="http://www.buckinghamshire.gov.uk/contactadmissions" TargetMode="External"/><Relationship Id="rId1" Type="http://schemas.openxmlformats.org/officeDocument/2006/relationships/slideLayout" Target="../slideLayouts/slideLayout2.xml"/><Relationship Id="rId4" Type="http://schemas.openxmlformats.org/officeDocument/2006/relationships/hyperlink" Target="http://www.buckscc.gov.uk/services/education/school-admissions/moving-up-to-secondary-school/understanding-the-terms-we-us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msonline.buckscc.gov.uk/CitizenPortal_LIVE/Home/Error?aspxerrorpath=/CitizenPortal_LIVE/Account/Login"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buckscc.gov.uk/contactadmiss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uckinghamshire.gov.uk/contactadmi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65515" y="1268760"/>
            <a:ext cx="7772400" cy="1728787"/>
          </a:xfrm>
        </p:spPr>
        <p:txBody>
          <a:bodyPr>
            <a:normAutofit fontScale="90000"/>
          </a:bodyPr>
          <a:lstStyle/>
          <a:p>
            <a:pPr eaLnBrk="1" hangingPunct="1"/>
            <a:r>
              <a:rPr lang="en-GB" sz="5400" b="1" dirty="0">
                <a:latin typeface="+mn-lt"/>
                <a:cs typeface="Arial" panose="020B0604020202020204" pitchFamily="34" charset="0"/>
              </a:rPr>
              <a:t>How to Apply Online for a School Place</a:t>
            </a:r>
          </a:p>
        </p:txBody>
      </p:sp>
      <p:sp>
        <p:nvSpPr>
          <p:cNvPr id="5" name="Subtitle 2"/>
          <p:cNvSpPr>
            <a:spLocks noGrp="1"/>
          </p:cNvSpPr>
          <p:nvPr>
            <p:ph type="subTitle" idx="1"/>
          </p:nvPr>
        </p:nvSpPr>
        <p:spPr>
          <a:xfrm>
            <a:off x="431799" y="3284984"/>
            <a:ext cx="8280400" cy="1656184"/>
          </a:xfrm>
        </p:spPr>
        <p:txBody>
          <a:bodyPr>
            <a:normAutofit lnSpcReduction="10000"/>
          </a:bodyPr>
          <a:lstStyle/>
          <a:p>
            <a:pPr eaLnBrk="1" hangingPunct="1"/>
            <a:r>
              <a:rPr lang="en-GB" sz="1800" dirty="0">
                <a:solidFill>
                  <a:schemeClr val="tx1"/>
                </a:solidFill>
                <a:cs typeface="Arial" panose="020B0604020202020204" pitchFamily="34" charset="0"/>
              </a:rPr>
              <a:t>You should read this guide, as well as the information</a:t>
            </a:r>
            <a:r>
              <a:rPr lang="en-GB" sz="1800" dirty="0">
                <a:solidFill>
                  <a:srgbClr val="FF0000"/>
                </a:solidFill>
                <a:cs typeface="Arial" panose="020B0604020202020204" pitchFamily="34" charset="0"/>
              </a:rPr>
              <a:t> </a:t>
            </a:r>
            <a:r>
              <a:rPr lang="en-GB" sz="1800" dirty="0">
                <a:solidFill>
                  <a:schemeClr val="tx1"/>
                </a:solidFill>
                <a:cs typeface="Arial" panose="020B0604020202020204" pitchFamily="34" charset="0"/>
              </a:rPr>
              <a:t>on our </a:t>
            </a:r>
            <a:r>
              <a:rPr lang="en-GB" sz="1800" dirty="0">
                <a:solidFill>
                  <a:srgbClr val="FF0000"/>
                </a:solidFill>
                <a:cs typeface="Arial" panose="020B0604020202020204" pitchFamily="34" charset="0"/>
                <a:hlinkClick r:id="rId3"/>
              </a:rPr>
              <a:t>website</a:t>
            </a:r>
            <a:r>
              <a:rPr lang="en-GB" sz="1800" dirty="0">
                <a:solidFill>
                  <a:schemeClr val="tx1"/>
                </a:solidFill>
                <a:cs typeface="Arial" panose="020B0604020202020204" pitchFamily="34" charset="0"/>
              </a:rPr>
              <a:t>,</a:t>
            </a:r>
          </a:p>
          <a:p>
            <a:pPr eaLnBrk="1" hangingPunct="1"/>
            <a:r>
              <a:rPr lang="en-GB" sz="1800" dirty="0">
                <a:solidFill>
                  <a:schemeClr val="tx1"/>
                </a:solidFill>
                <a:cs typeface="Arial" panose="020B0604020202020204" pitchFamily="34" charset="0"/>
              </a:rPr>
              <a:t>before you make your application.</a:t>
            </a:r>
          </a:p>
          <a:p>
            <a:pPr eaLnBrk="1" hangingPunct="1"/>
            <a:endParaRPr lang="en-GB" sz="1800" dirty="0">
              <a:solidFill>
                <a:schemeClr val="tx1"/>
              </a:solidFill>
              <a:cs typeface="Arial" panose="020B0604020202020204" pitchFamily="34" charset="0"/>
            </a:endParaRPr>
          </a:p>
          <a:p>
            <a:pPr eaLnBrk="1" hangingPunct="1"/>
            <a:r>
              <a:rPr lang="en-GB" sz="1800" dirty="0">
                <a:solidFill>
                  <a:schemeClr val="tx1"/>
                </a:solidFill>
                <a:cs typeface="Arial" panose="020B0604020202020204" pitchFamily="34" charset="0"/>
              </a:rPr>
              <a:t>You may find it useful to have this guide open in a separate window, </a:t>
            </a:r>
          </a:p>
          <a:p>
            <a:pPr eaLnBrk="1" hangingPunct="1"/>
            <a:r>
              <a:rPr lang="en-GB" sz="1800" dirty="0">
                <a:solidFill>
                  <a:schemeClr val="tx1"/>
                </a:solidFill>
                <a:cs typeface="Arial" panose="020B0604020202020204" pitchFamily="34" charset="0"/>
              </a:rPr>
              <a:t>or to print yourself a copy, to refer to as you apply.</a:t>
            </a:r>
          </a:p>
        </p:txBody>
      </p:sp>
      <p:sp>
        <p:nvSpPr>
          <p:cNvPr id="7" name="Rounded Rectangle 6"/>
          <p:cNvSpPr/>
          <p:nvPr/>
        </p:nvSpPr>
        <p:spPr>
          <a:xfrm>
            <a:off x="752474" y="5355146"/>
            <a:ext cx="7705725" cy="865188"/>
          </a:xfrm>
          <a:prstGeom prst="roundRect">
            <a:avLst/>
          </a:prstGeom>
          <a:solidFill>
            <a:srgbClr val="FFFF6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accent2">
                    <a:lumMod val="75000"/>
                  </a:schemeClr>
                </a:solidFill>
                <a:cs typeface="Arial" panose="020B0604020202020204" pitchFamily="34" charset="0"/>
              </a:rPr>
              <a:t>Deadline to apply: midnight on 31 October 2021</a:t>
            </a:r>
            <a:endParaRPr lang="en-GB" sz="2800" b="1" dirty="0">
              <a:solidFill>
                <a:srgbClr val="FF0000"/>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FA9055BA-54CA-48D3-A479-0E05B2B565D9}" type="slidenum">
              <a:rPr lang="en-GB" smtClean="0"/>
              <a:t>1</a:t>
            </a:fld>
            <a:endParaRPr lang="en-GB"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79512" y="116632"/>
            <a:ext cx="1274445" cy="1259840"/>
          </a:xfrm>
          <a:prstGeom prst="rect">
            <a:avLst/>
          </a:prstGeom>
        </p:spPr>
      </p:pic>
    </p:spTree>
    <p:extLst>
      <p:ext uri="{BB962C8B-B14F-4D97-AF65-F5344CB8AC3E}">
        <p14:creationId xmlns:p14="http://schemas.microsoft.com/office/powerpoint/2010/main" val="372419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882"/>
          <a:stretch/>
        </p:blipFill>
        <p:spPr bwMode="auto">
          <a:xfrm>
            <a:off x="1082246" y="4247664"/>
            <a:ext cx="6468855" cy="89371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FA9055BA-54CA-48D3-A479-0E05B2B565D9}" type="slidenum">
              <a:rPr lang="en-GB" smtClean="0"/>
              <a:t>10</a:t>
            </a:fld>
            <a:endParaRPr lang="en-GB"/>
          </a:p>
        </p:txBody>
      </p:sp>
      <p:sp>
        <p:nvSpPr>
          <p:cNvPr id="11" name="Bent Arrow 10"/>
          <p:cNvSpPr/>
          <p:nvPr/>
        </p:nvSpPr>
        <p:spPr>
          <a:xfrm rot="10800000" flipV="1">
            <a:off x="7364908" y="4845645"/>
            <a:ext cx="663476" cy="893716"/>
          </a:xfrm>
          <a:prstGeom prst="bentArrow">
            <a:avLst>
              <a:gd name="adj1" fmla="val 10638"/>
              <a:gd name="adj2" fmla="val 14120"/>
              <a:gd name="adj3" fmla="val 17785"/>
              <a:gd name="adj4" fmla="val 437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200">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6772013" y="5638106"/>
            <a:ext cx="1256371" cy="504056"/>
          </a:xfrm>
          <a:prstGeom prst="roundRect">
            <a:avLst>
              <a:gd name="adj" fmla="val 10998"/>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To begin, click “Add Child”.</a:t>
            </a:r>
          </a:p>
        </p:txBody>
      </p:sp>
      <p:sp>
        <p:nvSpPr>
          <p:cNvPr id="13"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Add Child</a:t>
            </a:r>
          </a:p>
        </p:txBody>
      </p:sp>
      <p:pic>
        <p:nvPicPr>
          <p:cNvPr id="8" name="image12.jpeg">
            <a:extLst>
              <a:ext uri="{FF2B5EF4-FFF2-40B4-BE49-F238E27FC236}">
                <a16:creationId xmlns:a16="http://schemas.microsoft.com/office/drawing/2014/main" id="{46C206A2-86BE-43CD-8D71-8E79F01EA109}"/>
              </a:ext>
            </a:extLst>
          </p:cNvPr>
          <p:cNvPicPr/>
          <p:nvPr/>
        </p:nvPicPr>
        <p:blipFill>
          <a:blip r:embed="rId3">
            <a:extLst>
              <a:ext uri="{28A0092B-C50C-407E-A947-70E740481C1C}">
                <a14:useLocalDpi xmlns:a14="http://schemas.microsoft.com/office/drawing/2010/main" val="0"/>
              </a:ext>
            </a:extLst>
          </a:blip>
          <a:stretch>
            <a:fillRect/>
          </a:stretch>
        </p:blipFill>
        <p:spPr>
          <a:xfrm>
            <a:off x="1082245" y="1480558"/>
            <a:ext cx="6468855" cy="2596514"/>
          </a:xfrm>
          <a:prstGeom prst="rect">
            <a:avLst/>
          </a:prstGeom>
          <a:ln>
            <a:noFill/>
          </a:ln>
        </p:spPr>
      </p:pic>
    </p:spTree>
    <p:extLst>
      <p:ext uri="{BB962C8B-B14F-4D97-AF65-F5344CB8AC3E}">
        <p14:creationId xmlns:p14="http://schemas.microsoft.com/office/powerpoint/2010/main" val="101793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9055BA-54CA-48D3-A479-0E05B2B565D9}" type="slidenum">
              <a:rPr lang="en-GB" smtClean="0"/>
              <a:t>11</a:t>
            </a:fld>
            <a:endParaRPr lang="en-GB"/>
          </a:p>
        </p:txBody>
      </p:sp>
      <p:sp>
        <p:nvSpPr>
          <p:cNvPr id="8" name="Rounded Rectangle 7"/>
          <p:cNvSpPr/>
          <p:nvPr/>
        </p:nvSpPr>
        <p:spPr>
          <a:xfrm>
            <a:off x="1403648" y="1315496"/>
            <a:ext cx="2448272" cy="303688"/>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Next, enter your child’s details.</a:t>
            </a:r>
          </a:p>
        </p:txBody>
      </p:sp>
      <p:sp>
        <p:nvSpPr>
          <p:cNvPr id="12" name="Rounded Rectangle 11"/>
          <p:cNvSpPr/>
          <p:nvPr/>
        </p:nvSpPr>
        <p:spPr>
          <a:xfrm>
            <a:off x="5724128" y="4797152"/>
            <a:ext cx="2880320" cy="360041"/>
          </a:xfrm>
          <a:prstGeom prst="roundRect">
            <a:avLst>
              <a:gd name="adj" fmla="val 11541"/>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When you have finished, click “Add child”.</a:t>
            </a:r>
          </a:p>
        </p:txBody>
      </p:sp>
      <p:sp>
        <p:nvSpPr>
          <p:cNvPr id="14" name="Rounded Rectangle 13"/>
          <p:cNvSpPr/>
          <p:nvPr/>
        </p:nvSpPr>
        <p:spPr>
          <a:xfrm>
            <a:off x="539551" y="5301208"/>
            <a:ext cx="8064897" cy="1055141"/>
          </a:xfrm>
          <a:prstGeom prst="roundRect">
            <a:avLst>
              <a:gd name="adj" fmla="val 6746"/>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100" b="1" dirty="0">
                <a:solidFill>
                  <a:schemeClr val="tx1"/>
                </a:solidFill>
              </a:rPr>
              <a:t>IMPORTANT NOTE:</a:t>
            </a:r>
          </a:p>
          <a:p>
            <a:endParaRPr lang="en-GB" sz="1100" dirty="0">
              <a:solidFill>
                <a:schemeClr val="tx1"/>
              </a:solidFill>
            </a:endParaRPr>
          </a:p>
          <a:p>
            <a:r>
              <a:rPr lang="en-GB" sz="1100" dirty="0">
                <a:solidFill>
                  <a:schemeClr val="tx1"/>
                </a:solidFill>
              </a:rPr>
              <a:t>If you are a split family and your child lives between two addresses, the parent with whom the child spends most of the school week should make the application. You should read the information about shared/joint residence on our </a:t>
            </a:r>
            <a:r>
              <a:rPr lang="en-GB" sz="1100" dirty="0">
                <a:solidFill>
                  <a:schemeClr val="tx1"/>
                </a:solidFill>
                <a:hlinkClick r:id="rId2"/>
              </a:rPr>
              <a:t>website</a:t>
            </a:r>
            <a:r>
              <a:rPr lang="en-GB" sz="1100" dirty="0">
                <a:solidFill>
                  <a:schemeClr val="tx1"/>
                </a:solidFill>
              </a:rPr>
              <a:t> before you apply. You must have permission from the other parent or carer, and you both must agree on the preferences (and order) before you submit the application.</a:t>
            </a:r>
          </a:p>
        </p:txBody>
      </p:sp>
      <p:sp>
        <p:nvSpPr>
          <p:cNvPr id="16"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Add Child</a:t>
            </a:r>
          </a:p>
        </p:txBody>
      </p:sp>
      <p:pic>
        <p:nvPicPr>
          <p:cNvPr id="2" name="Picture 1"/>
          <p:cNvPicPr>
            <a:picLocks noChangeAspect="1"/>
          </p:cNvPicPr>
          <p:nvPr/>
        </p:nvPicPr>
        <p:blipFill>
          <a:blip r:embed="rId3"/>
          <a:stretch>
            <a:fillRect/>
          </a:stretch>
        </p:blipFill>
        <p:spPr>
          <a:xfrm>
            <a:off x="539551" y="1833637"/>
            <a:ext cx="4346189" cy="3323556"/>
          </a:xfrm>
          <a:prstGeom prst="rect">
            <a:avLst/>
          </a:prstGeom>
          <a:ln>
            <a:solidFill>
              <a:schemeClr val="bg1">
                <a:lumMod val="65000"/>
              </a:schemeClr>
            </a:solidFill>
          </a:ln>
        </p:spPr>
      </p:pic>
      <p:sp>
        <p:nvSpPr>
          <p:cNvPr id="10" name="Bent Arrow 5">
            <a:extLst>
              <a:ext uri="{FF2B5EF4-FFF2-40B4-BE49-F238E27FC236}">
                <a16:creationId xmlns:a16="http://schemas.microsoft.com/office/drawing/2014/main" id="{C4957642-8AC6-431D-98A7-4A3DFB19EBEE}"/>
              </a:ext>
            </a:extLst>
          </p:cNvPr>
          <p:cNvSpPr/>
          <p:nvPr/>
        </p:nvSpPr>
        <p:spPr>
          <a:xfrm rot="10800000">
            <a:off x="3419873" y="3717031"/>
            <a:ext cx="1741046" cy="1419479"/>
          </a:xfrm>
          <a:prstGeom prst="bentArrow">
            <a:avLst>
              <a:gd name="adj1" fmla="val 5152"/>
              <a:gd name="adj2" fmla="val 6698"/>
              <a:gd name="adj3" fmla="val 12044"/>
              <a:gd name="adj4" fmla="val 2396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20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5076056" y="1828577"/>
            <a:ext cx="3528392" cy="2257228"/>
          </a:xfrm>
          <a:prstGeom prst="roundRect">
            <a:avLst>
              <a:gd name="adj" fmla="val 2858"/>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The address you enter for your child should be their ‘Normal Home Address’. A definition of this is on our </a:t>
            </a:r>
            <a:r>
              <a:rPr lang="en-GB" sz="1200" dirty="0">
                <a:solidFill>
                  <a:srgbClr val="002060"/>
                </a:solidFill>
                <a:cs typeface="Arial" panose="020B0604020202020204" pitchFamily="34" charset="0"/>
                <a:hlinkClick r:id="rId2"/>
              </a:rPr>
              <a:t>website</a:t>
            </a:r>
            <a:r>
              <a:rPr lang="en-GB" sz="1200" dirty="0">
                <a:solidFill>
                  <a:srgbClr val="002060"/>
                </a:solidFill>
                <a:cs typeface="Arial" panose="020B0604020202020204" pitchFamily="34" charset="0"/>
              </a:rPr>
              <a:t>.</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If your child’s address is the same as your address, just click on the address where it is shown.</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If your child lives at a different address, “Click to add new address”. You should then </a:t>
            </a:r>
            <a:r>
              <a:rPr lang="en-GB" sz="1200" dirty="0">
                <a:solidFill>
                  <a:srgbClr val="002060"/>
                </a:solidFill>
                <a:cs typeface="Arial" panose="020B0604020202020204" pitchFamily="34" charset="0"/>
                <a:hlinkClick r:id="rId4"/>
              </a:rPr>
              <a:t>contact us</a:t>
            </a:r>
            <a:r>
              <a:rPr lang="en-GB" sz="1200" dirty="0">
                <a:solidFill>
                  <a:srgbClr val="002060"/>
                </a:solidFill>
                <a:cs typeface="Arial" panose="020B0604020202020204" pitchFamily="34" charset="0"/>
              </a:rPr>
              <a:t> to explain why your child lives at a different address. Please also see the note below.</a:t>
            </a:r>
          </a:p>
        </p:txBody>
      </p:sp>
    </p:spTree>
    <p:extLst>
      <p:ext uri="{BB962C8B-B14F-4D97-AF65-F5344CB8AC3E}">
        <p14:creationId xmlns:p14="http://schemas.microsoft.com/office/powerpoint/2010/main" val="188904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8D354-D6F0-4282-AD82-FA3EBDC2E62E}"/>
              </a:ext>
            </a:extLst>
          </p:cNvPr>
          <p:cNvPicPr>
            <a:picLocks noChangeAspect="1"/>
          </p:cNvPicPr>
          <p:nvPr/>
        </p:nvPicPr>
        <p:blipFill>
          <a:blip r:embed="rId2"/>
          <a:stretch>
            <a:fillRect/>
          </a:stretch>
        </p:blipFill>
        <p:spPr>
          <a:xfrm>
            <a:off x="837373" y="2780928"/>
            <a:ext cx="2942540" cy="2840532"/>
          </a:xfrm>
          <a:prstGeom prst="rect">
            <a:avLst/>
          </a:prstGeom>
        </p:spPr>
      </p:pic>
      <p:sp>
        <p:nvSpPr>
          <p:cNvPr id="6" name="Rounded Rectangle 5"/>
          <p:cNvSpPr/>
          <p:nvPr/>
        </p:nvSpPr>
        <p:spPr>
          <a:xfrm>
            <a:off x="827584" y="1772816"/>
            <a:ext cx="7308304" cy="792088"/>
          </a:xfrm>
          <a:prstGeom prst="roundRect">
            <a:avLst>
              <a:gd name="adj" fmla="val 704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GB" sz="1400" dirty="0">
                <a:solidFill>
                  <a:srgbClr val="002060"/>
                </a:solidFill>
                <a:cs typeface="Arial" panose="020B0604020202020204" pitchFamily="34" charset="0"/>
              </a:rPr>
              <a:t>Now that you have added your child’s details, you can start their secondary school application.</a:t>
            </a:r>
          </a:p>
        </p:txBody>
      </p:sp>
      <p:sp>
        <p:nvSpPr>
          <p:cNvPr id="2" name="Slide Number Placeholder 1"/>
          <p:cNvSpPr>
            <a:spLocks noGrp="1"/>
          </p:cNvSpPr>
          <p:nvPr>
            <p:ph type="sldNum" sz="quarter" idx="12"/>
          </p:nvPr>
        </p:nvSpPr>
        <p:spPr/>
        <p:txBody>
          <a:bodyPr/>
          <a:lstStyle/>
          <a:p>
            <a:fld id="{FA9055BA-54CA-48D3-A479-0E05B2B565D9}" type="slidenum">
              <a:rPr lang="en-GB" smtClean="0"/>
              <a:t>12</a:t>
            </a:fld>
            <a:endParaRPr lang="en-GB"/>
          </a:p>
        </p:txBody>
      </p:sp>
      <p:sp>
        <p:nvSpPr>
          <p:cNvPr id="10"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Start Your Application</a:t>
            </a:r>
          </a:p>
        </p:txBody>
      </p:sp>
      <p:sp>
        <p:nvSpPr>
          <p:cNvPr id="5" name="Left Arrow 4"/>
          <p:cNvSpPr/>
          <p:nvPr/>
        </p:nvSpPr>
        <p:spPr>
          <a:xfrm>
            <a:off x="3298964" y="4624155"/>
            <a:ext cx="1993116" cy="252028"/>
          </a:xfrm>
          <a:prstGeom prst="leftArrow">
            <a:avLst>
              <a:gd name="adj1" fmla="val 30529"/>
              <a:gd name="adj2" fmla="val 7262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endParaRPr lang="en-GB" sz="1400">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4644008" y="4221746"/>
            <a:ext cx="3491880" cy="791430"/>
          </a:xfrm>
          <a:prstGeom prst="roundRect">
            <a:avLst>
              <a:gd name="adj" fmla="val 8242"/>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GB" sz="1400" dirty="0">
                <a:solidFill>
                  <a:srgbClr val="002060"/>
                </a:solidFill>
                <a:cs typeface="Arial" panose="020B0604020202020204" pitchFamily="34" charset="0"/>
              </a:rPr>
              <a:t>To begin, click “Start new application”</a:t>
            </a:r>
          </a:p>
        </p:txBody>
      </p:sp>
    </p:spTree>
    <p:extLst>
      <p:ext uri="{BB962C8B-B14F-4D97-AF65-F5344CB8AC3E}">
        <p14:creationId xmlns:p14="http://schemas.microsoft.com/office/powerpoint/2010/main" val="23124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41E1DA-0BE9-48D8-AFB2-5286D0620246}"/>
              </a:ext>
            </a:extLst>
          </p:cNvPr>
          <p:cNvPicPr>
            <a:picLocks noChangeAspect="1"/>
          </p:cNvPicPr>
          <p:nvPr/>
        </p:nvPicPr>
        <p:blipFill>
          <a:blip r:embed="rId2"/>
          <a:stretch>
            <a:fillRect/>
          </a:stretch>
        </p:blipFill>
        <p:spPr>
          <a:xfrm>
            <a:off x="954410" y="2388468"/>
            <a:ext cx="3257550" cy="2552700"/>
          </a:xfrm>
          <a:prstGeom prst="rect">
            <a:avLst/>
          </a:prstGeom>
          <a:ln>
            <a:solidFill>
              <a:schemeClr val="bg1">
                <a:lumMod val="75000"/>
              </a:schemeClr>
            </a:solidFill>
          </a:ln>
        </p:spPr>
      </p:pic>
      <p:sp>
        <p:nvSpPr>
          <p:cNvPr id="5" name="Rounded Rectangle 4"/>
          <p:cNvSpPr/>
          <p:nvPr/>
        </p:nvSpPr>
        <p:spPr>
          <a:xfrm>
            <a:off x="899592" y="1412776"/>
            <a:ext cx="7308304" cy="720080"/>
          </a:xfrm>
          <a:prstGeom prst="roundRect">
            <a:avLst>
              <a:gd name="adj" fmla="val 6085"/>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GB" sz="1400" dirty="0">
                <a:solidFill>
                  <a:srgbClr val="002060"/>
                </a:solidFill>
                <a:cs typeface="Arial" panose="020B0604020202020204" pitchFamily="34" charset="0"/>
              </a:rPr>
              <a:t>Click on the blue tile – “Moving up to Secondary School in September 2022”</a:t>
            </a:r>
          </a:p>
        </p:txBody>
      </p:sp>
      <p:sp>
        <p:nvSpPr>
          <p:cNvPr id="2" name="Slide Number Placeholder 1"/>
          <p:cNvSpPr>
            <a:spLocks noGrp="1"/>
          </p:cNvSpPr>
          <p:nvPr>
            <p:ph type="sldNum" sz="quarter" idx="12"/>
          </p:nvPr>
        </p:nvSpPr>
        <p:spPr/>
        <p:txBody>
          <a:bodyPr/>
          <a:lstStyle/>
          <a:p>
            <a:fld id="{FA9055BA-54CA-48D3-A479-0E05B2B565D9}" type="slidenum">
              <a:rPr lang="en-GB" smtClean="0"/>
              <a:t>13</a:t>
            </a:fld>
            <a:endParaRPr lang="en-GB"/>
          </a:p>
        </p:txBody>
      </p:sp>
      <p:sp>
        <p:nvSpPr>
          <p:cNvPr id="7" name="Rounded Rectangle 6"/>
          <p:cNvSpPr/>
          <p:nvPr/>
        </p:nvSpPr>
        <p:spPr>
          <a:xfrm>
            <a:off x="899592" y="5157192"/>
            <a:ext cx="7308304" cy="1296144"/>
          </a:xfrm>
          <a:prstGeom prst="roundRect">
            <a:avLst>
              <a:gd name="adj" fmla="val 5919"/>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b="1" dirty="0">
                <a:solidFill>
                  <a:schemeClr val="tx1"/>
                </a:solidFill>
              </a:rPr>
              <a:t>IMPORTANT NOTE</a:t>
            </a:r>
          </a:p>
          <a:p>
            <a:pPr algn="ctr"/>
            <a:endParaRPr lang="en-GB" sz="1200" dirty="0">
              <a:solidFill>
                <a:schemeClr val="tx1"/>
              </a:solidFill>
            </a:endParaRPr>
          </a:p>
          <a:p>
            <a:pPr algn="ctr"/>
            <a:r>
              <a:rPr lang="en-GB" sz="1200" dirty="0">
                <a:solidFill>
                  <a:schemeClr val="tx1"/>
                </a:solidFill>
              </a:rPr>
              <a:t>If your child is in Year 6 but was </a:t>
            </a:r>
            <a:r>
              <a:rPr lang="en-GB" sz="1200" b="1" dirty="0">
                <a:solidFill>
                  <a:schemeClr val="tx1"/>
                </a:solidFill>
              </a:rPr>
              <a:t>not</a:t>
            </a:r>
            <a:r>
              <a:rPr lang="en-GB" sz="1200" dirty="0">
                <a:solidFill>
                  <a:schemeClr val="tx1"/>
                </a:solidFill>
              </a:rPr>
              <a:t> born between 01/09/2010 and 31/08/2011, you will </a:t>
            </a:r>
            <a:r>
              <a:rPr lang="en-GB" sz="1200" b="1" dirty="0">
                <a:solidFill>
                  <a:schemeClr val="tx1"/>
                </a:solidFill>
              </a:rPr>
              <a:t>not</a:t>
            </a:r>
            <a:r>
              <a:rPr lang="en-GB" sz="1200" dirty="0">
                <a:solidFill>
                  <a:schemeClr val="tx1"/>
                </a:solidFill>
              </a:rPr>
              <a:t> be able to apply online for your child’s secondary school place. </a:t>
            </a:r>
          </a:p>
          <a:p>
            <a:pPr algn="ctr"/>
            <a:endParaRPr lang="en-GB" sz="1200" dirty="0">
              <a:solidFill>
                <a:schemeClr val="tx1"/>
              </a:solidFill>
            </a:endParaRPr>
          </a:p>
          <a:p>
            <a:pPr algn="ctr"/>
            <a:r>
              <a:rPr lang="en-GB" sz="1200" dirty="0">
                <a:solidFill>
                  <a:schemeClr val="tx1"/>
                </a:solidFill>
              </a:rPr>
              <a:t>Please </a:t>
            </a:r>
            <a:r>
              <a:rPr lang="en-GB" sz="1200" dirty="0">
                <a:solidFill>
                  <a:schemeClr val="tx1"/>
                </a:solidFill>
                <a:hlinkClick r:id="rId3"/>
              </a:rPr>
              <a:t>contact us</a:t>
            </a:r>
            <a:r>
              <a:rPr lang="en-GB" sz="1200" dirty="0">
                <a:solidFill>
                  <a:schemeClr val="tx1"/>
                </a:solidFill>
              </a:rPr>
              <a:t> for information about how to make your application.</a:t>
            </a:r>
          </a:p>
        </p:txBody>
      </p:sp>
      <p:sp>
        <p:nvSpPr>
          <p:cNvPr id="9"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Select the application you want to make</a:t>
            </a:r>
          </a:p>
        </p:txBody>
      </p:sp>
      <p:sp>
        <p:nvSpPr>
          <p:cNvPr id="6" name="Bent Arrow 5"/>
          <p:cNvSpPr/>
          <p:nvPr/>
        </p:nvSpPr>
        <p:spPr>
          <a:xfrm rot="10800000">
            <a:off x="3563888" y="2132856"/>
            <a:ext cx="3014464" cy="2088232"/>
          </a:xfrm>
          <a:prstGeom prst="bentArrow">
            <a:avLst>
              <a:gd name="adj1" fmla="val 5152"/>
              <a:gd name="adj2" fmla="val 6698"/>
              <a:gd name="adj3" fmla="val 12044"/>
              <a:gd name="adj4" fmla="val 437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13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76064" y="1412776"/>
            <a:ext cx="8028383" cy="1656184"/>
          </a:xfrm>
          <a:prstGeom prst="roundRect">
            <a:avLst>
              <a:gd name="adj" fmla="val 6315"/>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GB" sz="1200" dirty="0">
                <a:solidFill>
                  <a:srgbClr val="002060"/>
                </a:solidFill>
                <a:cs typeface="Arial" panose="020B0604020202020204" pitchFamily="34" charset="0"/>
              </a:rPr>
              <a:t>Tick the box (or boxes) if your child:</a:t>
            </a:r>
          </a:p>
          <a:p>
            <a:pPr marL="171450" indent="-171450">
              <a:lnSpc>
                <a:spcPct val="150000"/>
              </a:lnSpc>
              <a:buFont typeface="Arial" panose="020B0604020202020204" pitchFamily="34" charset="0"/>
              <a:buChar char="•"/>
            </a:pPr>
            <a:r>
              <a:rPr lang="en-GB" sz="1200" dirty="0">
                <a:solidFill>
                  <a:srgbClr val="002060"/>
                </a:solidFill>
                <a:cs typeface="Arial" panose="020B0604020202020204" pitchFamily="34" charset="0"/>
              </a:rPr>
              <a:t>has an Education, Health and Care Plan (previously a Statement of Special Educational Needs);</a:t>
            </a:r>
          </a:p>
          <a:p>
            <a:pPr marL="171450" indent="-171450">
              <a:lnSpc>
                <a:spcPct val="150000"/>
              </a:lnSpc>
              <a:buFont typeface="Arial" panose="020B0604020202020204" pitchFamily="34" charset="0"/>
              <a:buChar char="•"/>
            </a:pPr>
            <a:r>
              <a:rPr lang="en-GB" sz="1200" dirty="0">
                <a:solidFill>
                  <a:srgbClr val="002060"/>
                </a:solidFill>
                <a:cs typeface="Arial" panose="020B0604020202020204" pitchFamily="34" charset="0"/>
              </a:rPr>
              <a:t>is a ‘Looked After Child’ (currently or previously in Public Care – see definition on our </a:t>
            </a:r>
            <a:r>
              <a:rPr lang="en-GB" sz="1200" dirty="0">
                <a:solidFill>
                  <a:srgbClr val="002060"/>
                </a:solidFill>
                <a:cs typeface="Arial" panose="020B0604020202020204" pitchFamily="34" charset="0"/>
                <a:hlinkClick r:id="rId2"/>
              </a:rPr>
              <a:t>website</a:t>
            </a:r>
            <a:r>
              <a:rPr lang="en-GB" sz="1200" dirty="0">
                <a:solidFill>
                  <a:srgbClr val="002060"/>
                </a:solidFill>
                <a:cs typeface="Arial" panose="020B0604020202020204" pitchFamily="34" charset="0"/>
              </a:rPr>
              <a:t>);</a:t>
            </a:r>
          </a:p>
          <a:p>
            <a:pPr marL="171450" indent="-171450">
              <a:lnSpc>
                <a:spcPct val="150000"/>
              </a:lnSpc>
              <a:buFont typeface="Arial" panose="020B0604020202020204" pitchFamily="34" charset="0"/>
              <a:buChar char="•"/>
            </a:pPr>
            <a:r>
              <a:rPr lang="en-GB" sz="1200" dirty="0">
                <a:solidFill>
                  <a:srgbClr val="002060"/>
                </a:solidFill>
                <a:cs typeface="Arial" panose="020B0604020202020204" pitchFamily="34" charset="0"/>
              </a:rPr>
              <a:t>is a twin or triplet (or other multiple birth sibling).</a:t>
            </a:r>
          </a:p>
          <a:p>
            <a:pPr>
              <a:lnSpc>
                <a:spcPct val="150000"/>
              </a:lnSpc>
            </a:pPr>
            <a:r>
              <a:rPr lang="en-GB" sz="1200" dirty="0">
                <a:solidFill>
                  <a:srgbClr val="002060"/>
                </a:solidFill>
                <a:cs typeface="Arial" panose="020B0604020202020204" pitchFamily="34" charset="0"/>
              </a:rPr>
              <a:t>Click “Next” when you have finished.</a:t>
            </a:r>
          </a:p>
        </p:txBody>
      </p:sp>
      <p:sp>
        <p:nvSpPr>
          <p:cNvPr id="2" name="Slide Number Placeholder 1"/>
          <p:cNvSpPr>
            <a:spLocks noGrp="1"/>
          </p:cNvSpPr>
          <p:nvPr>
            <p:ph type="sldNum" sz="quarter" idx="12"/>
          </p:nvPr>
        </p:nvSpPr>
        <p:spPr/>
        <p:txBody>
          <a:bodyPr/>
          <a:lstStyle/>
          <a:p>
            <a:fld id="{FA9055BA-54CA-48D3-A479-0E05B2B565D9}" type="slidenum">
              <a:rPr lang="en-GB" smtClean="0"/>
              <a:t>14</a:t>
            </a:fld>
            <a:endParaRPr lang="en-GB"/>
          </a:p>
        </p:txBody>
      </p:sp>
      <p:sp>
        <p:nvSpPr>
          <p:cNvPr id="7"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Important information about your child</a:t>
            </a:r>
          </a:p>
        </p:txBody>
      </p:sp>
      <p:grpSp>
        <p:nvGrpSpPr>
          <p:cNvPr id="8" name="Group 7">
            <a:extLst>
              <a:ext uri="{FF2B5EF4-FFF2-40B4-BE49-F238E27FC236}">
                <a16:creationId xmlns:a16="http://schemas.microsoft.com/office/drawing/2014/main" id="{4232AE8D-A4C8-473B-8A65-BEE0C64889CF}"/>
              </a:ext>
            </a:extLst>
          </p:cNvPr>
          <p:cNvGrpSpPr>
            <a:grpSpLocks/>
          </p:cNvGrpSpPr>
          <p:nvPr/>
        </p:nvGrpSpPr>
        <p:grpSpPr bwMode="auto">
          <a:xfrm>
            <a:off x="507076" y="3159958"/>
            <a:ext cx="8097371" cy="3077354"/>
            <a:chOff x="648" y="3247"/>
            <a:chExt cx="12910" cy="4731"/>
          </a:xfrm>
        </p:grpSpPr>
        <p:pic>
          <p:nvPicPr>
            <p:cNvPr id="9" name="Picture 8">
              <a:extLst>
                <a:ext uri="{FF2B5EF4-FFF2-40B4-BE49-F238E27FC236}">
                  <a16:creationId xmlns:a16="http://schemas.microsoft.com/office/drawing/2014/main" id="{60687AC8-12DA-40FE-A45F-2710513E7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8" y="3367"/>
              <a:ext cx="12903" cy="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4117DC2-4DD8-4336-BD0D-E126FAEED13E}"/>
                </a:ext>
              </a:extLst>
            </p:cNvPr>
            <p:cNvSpPr>
              <a:spLocks noChangeArrowheads="1"/>
            </p:cNvSpPr>
            <p:nvPr/>
          </p:nvSpPr>
          <p:spPr bwMode="auto">
            <a:xfrm>
              <a:off x="900" y="3247"/>
              <a:ext cx="12658" cy="4731"/>
            </a:xfrm>
            <a:prstGeom prst="rect">
              <a:avLst/>
            </a:prstGeom>
            <a:noFill/>
            <a:ln w="9144">
              <a:solidFill>
                <a:srgbClr val="BEBEBE"/>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Tree>
    <p:extLst>
      <p:ext uri="{BB962C8B-B14F-4D97-AF65-F5344CB8AC3E}">
        <p14:creationId xmlns:p14="http://schemas.microsoft.com/office/powerpoint/2010/main" val="140860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80928"/>
            <a:ext cx="6335455" cy="335962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FA9055BA-54CA-48D3-A479-0E05B2B565D9}" type="slidenum">
              <a:rPr lang="en-GB" smtClean="0"/>
              <a:t>15</a:t>
            </a:fld>
            <a:endParaRPr lang="en-GB" dirty="0"/>
          </a:p>
        </p:txBody>
      </p:sp>
      <p:sp>
        <p:nvSpPr>
          <p:cNvPr id="9" name="Bent Arrow 8"/>
          <p:cNvSpPr/>
          <p:nvPr/>
        </p:nvSpPr>
        <p:spPr>
          <a:xfrm rot="10800000">
            <a:off x="7668344" y="2371654"/>
            <a:ext cx="504056" cy="2281482"/>
          </a:xfrm>
          <a:prstGeom prst="bentArrow">
            <a:avLst>
              <a:gd name="adj1" fmla="val 19331"/>
              <a:gd name="adj2" fmla="val 22165"/>
              <a:gd name="adj3" fmla="val 25000"/>
              <a:gd name="adj4" fmla="val 437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en-GB" sz="1200">
              <a:solidFill>
                <a:srgbClr val="002060"/>
              </a:solidFill>
              <a:cs typeface="Arial" panose="020B0604020202020204" pitchFamily="34" charset="0"/>
            </a:endParaRPr>
          </a:p>
        </p:txBody>
      </p:sp>
      <p:sp>
        <p:nvSpPr>
          <p:cNvPr id="17" name="Rounded Rectangle 16"/>
          <p:cNvSpPr/>
          <p:nvPr/>
        </p:nvSpPr>
        <p:spPr>
          <a:xfrm>
            <a:off x="4427984" y="1867598"/>
            <a:ext cx="3744416" cy="841322"/>
          </a:xfrm>
          <a:prstGeom prst="roundRect">
            <a:avLst>
              <a:gd name="adj" fmla="val 9874"/>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200" dirty="0">
                <a:solidFill>
                  <a:srgbClr val="002060"/>
                </a:solidFill>
                <a:cs typeface="Arial" panose="020B0604020202020204" pitchFamily="34" charset="0"/>
              </a:rPr>
              <a:t>Only complete this section if you are a Returning Service or Crown Servant family.</a:t>
            </a:r>
          </a:p>
        </p:txBody>
      </p:sp>
      <p:sp>
        <p:nvSpPr>
          <p:cNvPr id="19" name="Bent Arrow 18"/>
          <p:cNvSpPr/>
          <p:nvPr/>
        </p:nvSpPr>
        <p:spPr>
          <a:xfrm rot="10800000" flipH="1">
            <a:off x="899592" y="1916832"/>
            <a:ext cx="504056" cy="1489394"/>
          </a:xfrm>
          <a:prstGeom prst="bentArrow">
            <a:avLst>
              <a:gd name="adj1" fmla="val 17441"/>
              <a:gd name="adj2" fmla="val 20276"/>
              <a:gd name="adj3" fmla="val 25000"/>
              <a:gd name="adj4" fmla="val 437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en-GB" sz="1200">
              <a:solidFill>
                <a:srgbClr val="002060"/>
              </a:solidFill>
              <a:cs typeface="Arial" panose="020B0604020202020204" pitchFamily="34" charset="0"/>
            </a:endParaRPr>
          </a:p>
        </p:txBody>
      </p:sp>
      <p:sp>
        <p:nvSpPr>
          <p:cNvPr id="16" name="Rounded Rectangle 15"/>
          <p:cNvSpPr/>
          <p:nvPr/>
        </p:nvSpPr>
        <p:spPr>
          <a:xfrm>
            <a:off x="899592" y="1867598"/>
            <a:ext cx="3168352" cy="841322"/>
          </a:xfrm>
          <a:prstGeom prst="roundRect">
            <a:avLst>
              <a:gd name="adj" fmla="val 8742"/>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200" dirty="0">
                <a:solidFill>
                  <a:srgbClr val="002060"/>
                </a:solidFill>
                <a:cs typeface="Arial" panose="020B0604020202020204" pitchFamily="34" charset="0"/>
              </a:rPr>
              <a:t>Check that this is your child’s Normal Home Address (see definition on our </a:t>
            </a:r>
            <a:r>
              <a:rPr lang="en-GB" sz="1200" dirty="0">
                <a:solidFill>
                  <a:srgbClr val="002060"/>
                </a:solidFill>
                <a:cs typeface="Arial" panose="020B0604020202020204" pitchFamily="34" charset="0"/>
                <a:hlinkClick r:id="rId3"/>
              </a:rPr>
              <a:t>website</a:t>
            </a:r>
            <a:r>
              <a:rPr lang="en-GB" sz="1200" dirty="0">
                <a:solidFill>
                  <a:srgbClr val="002060"/>
                </a:solidFill>
                <a:cs typeface="Arial" panose="020B0604020202020204" pitchFamily="34" charset="0"/>
              </a:rPr>
              <a:t>).</a:t>
            </a:r>
          </a:p>
        </p:txBody>
      </p:sp>
      <p:sp>
        <p:nvSpPr>
          <p:cNvPr id="10"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Confirm your child’s address</a:t>
            </a:r>
          </a:p>
        </p:txBody>
      </p:sp>
    </p:spTree>
    <p:extLst>
      <p:ext uri="{BB962C8B-B14F-4D97-AF65-F5344CB8AC3E}">
        <p14:creationId xmlns:p14="http://schemas.microsoft.com/office/powerpoint/2010/main" val="14579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884825"/>
            <a:ext cx="5544616" cy="280837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467543" y="1699887"/>
            <a:ext cx="8280921" cy="360961"/>
          </a:xfrm>
          <a:prstGeom prst="roundRect">
            <a:avLst>
              <a:gd name="adj" fmla="val 675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r>
              <a:rPr lang="en-GB" sz="1400" dirty="0">
                <a:solidFill>
                  <a:srgbClr val="002060"/>
                </a:solidFill>
                <a:cs typeface="Arial" panose="020B0604020202020204" pitchFamily="34" charset="0"/>
              </a:rPr>
              <a:t>Tell us where your child currently goes to school.</a:t>
            </a:r>
          </a:p>
        </p:txBody>
      </p:sp>
      <p:sp>
        <p:nvSpPr>
          <p:cNvPr id="2" name="Slide Number Placeholder 1"/>
          <p:cNvSpPr>
            <a:spLocks noGrp="1"/>
          </p:cNvSpPr>
          <p:nvPr>
            <p:ph type="sldNum" sz="quarter" idx="12"/>
          </p:nvPr>
        </p:nvSpPr>
        <p:spPr/>
        <p:txBody>
          <a:bodyPr/>
          <a:lstStyle/>
          <a:p>
            <a:fld id="{FA9055BA-54CA-48D3-A479-0E05B2B565D9}" type="slidenum">
              <a:rPr lang="en-GB" smtClean="0"/>
              <a:t>16</a:t>
            </a:fld>
            <a:endParaRPr lang="en-GB" dirty="0"/>
          </a:p>
        </p:txBody>
      </p:sp>
      <p:sp>
        <p:nvSpPr>
          <p:cNvPr id="13" name="Bent Arrow 12"/>
          <p:cNvSpPr/>
          <p:nvPr/>
        </p:nvSpPr>
        <p:spPr>
          <a:xfrm rot="16200000" flipH="1">
            <a:off x="3887923" y="1088740"/>
            <a:ext cx="1656183" cy="4176464"/>
          </a:xfrm>
          <a:prstGeom prst="bentArrow">
            <a:avLst>
              <a:gd name="adj1" fmla="val 6145"/>
              <a:gd name="adj2" fmla="val 8234"/>
              <a:gd name="adj3" fmla="val 10902"/>
              <a:gd name="adj4" fmla="val 326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en-GB" sz="1200">
              <a:solidFill>
                <a:srgbClr val="002060"/>
              </a:solidFill>
              <a:cs typeface="Arial" panose="020B0604020202020204" pitchFamily="34" charset="0"/>
            </a:endParaRPr>
          </a:p>
        </p:txBody>
      </p:sp>
      <p:sp>
        <p:nvSpPr>
          <p:cNvPr id="7" name="Rounded Rectangle 6"/>
          <p:cNvSpPr/>
          <p:nvPr/>
        </p:nvSpPr>
        <p:spPr>
          <a:xfrm>
            <a:off x="6156176" y="2348880"/>
            <a:ext cx="2592288" cy="1201362"/>
          </a:xfrm>
          <a:prstGeom prst="roundRect">
            <a:avLst>
              <a:gd name="adj" fmla="val 7946"/>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200" dirty="0">
                <a:solidFill>
                  <a:srgbClr val="002060"/>
                </a:solidFill>
                <a:cs typeface="Arial" panose="020B0604020202020204" pitchFamily="34" charset="0"/>
              </a:rPr>
              <a:t>Use the three boxes here to search for your child’s school – an example is given on the next page.</a:t>
            </a:r>
          </a:p>
        </p:txBody>
      </p:sp>
      <p:sp>
        <p:nvSpPr>
          <p:cNvPr id="3" name="Left Arrow 2"/>
          <p:cNvSpPr/>
          <p:nvPr/>
        </p:nvSpPr>
        <p:spPr>
          <a:xfrm>
            <a:off x="4751436" y="5085184"/>
            <a:ext cx="1800200" cy="144016"/>
          </a:xfrm>
          <a:prstGeom prst="leftArrow">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en-GB" sz="1200" b="1">
              <a:solidFill>
                <a:srgbClr val="002060"/>
              </a:solidFill>
              <a:cs typeface="Arial" panose="020B0604020202020204" pitchFamily="34" charset="0"/>
            </a:endParaRPr>
          </a:p>
        </p:txBody>
      </p:sp>
      <p:sp>
        <p:nvSpPr>
          <p:cNvPr id="8" name="Rounded Rectangle 7"/>
          <p:cNvSpPr/>
          <p:nvPr/>
        </p:nvSpPr>
        <p:spPr>
          <a:xfrm>
            <a:off x="6156176" y="4319540"/>
            <a:ext cx="2592288" cy="1373664"/>
          </a:xfrm>
          <a:prstGeom prst="roundRect">
            <a:avLst>
              <a:gd name="adj" fmla="val 721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200" b="1" dirty="0">
                <a:solidFill>
                  <a:srgbClr val="002060"/>
                </a:solidFill>
                <a:cs typeface="Arial" panose="020B0604020202020204" pitchFamily="34" charset="0"/>
              </a:rPr>
              <a:t>If you can’t find your child’s school</a:t>
            </a:r>
            <a:r>
              <a:rPr lang="en-GB" sz="1200" dirty="0">
                <a:solidFill>
                  <a:srgbClr val="002060"/>
                </a:solidFill>
                <a:cs typeface="Arial" panose="020B0604020202020204" pitchFamily="34" charset="0"/>
              </a:rPr>
              <a:t>, type the school’s name, and town or postcode, in the box provided.</a:t>
            </a:r>
          </a:p>
          <a:p>
            <a:pPr algn="just">
              <a:lnSpc>
                <a:spcPct val="150000"/>
              </a:lnSpc>
            </a:pPr>
            <a:r>
              <a:rPr lang="en-GB" sz="1200" dirty="0">
                <a:solidFill>
                  <a:srgbClr val="002060"/>
                </a:solidFill>
                <a:cs typeface="Arial" panose="020B0604020202020204" pitchFamily="34" charset="0"/>
              </a:rPr>
              <a:t>E.g. “St Joseph’s, Thame”</a:t>
            </a:r>
          </a:p>
        </p:txBody>
      </p:sp>
      <p:sp>
        <p:nvSpPr>
          <p:cNvPr id="12"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Add your child’s school</a:t>
            </a:r>
          </a:p>
        </p:txBody>
      </p:sp>
    </p:spTree>
    <p:extLst>
      <p:ext uri="{BB962C8B-B14F-4D97-AF65-F5344CB8AC3E}">
        <p14:creationId xmlns:p14="http://schemas.microsoft.com/office/powerpoint/2010/main" val="145919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33" y="1988840"/>
            <a:ext cx="5892373" cy="27299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115615" y="4869160"/>
            <a:ext cx="6756809" cy="1584176"/>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just">
              <a:lnSpc>
                <a:spcPct val="150000"/>
              </a:lnSpc>
              <a:buAutoNum type="arabicPeriod"/>
            </a:pPr>
            <a:r>
              <a:rPr lang="en-GB" sz="1100" dirty="0">
                <a:solidFill>
                  <a:srgbClr val="002060"/>
                </a:solidFill>
                <a:cs typeface="Arial" panose="020B0604020202020204" pitchFamily="34" charset="0"/>
              </a:rPr>
              <a:t>Leave the ‘Postcode’ box blank.</a:t>
            </a:r>
          </a:p>
          <a:p>
            <a:pPr marL="228600" indent="-228600" algn="just">
              <a:lnSpc>
                <a:spcPct val="150000"/>
              </a:lnSpc>
              <a:buAutoNum type="arabicPeriod"/>
            </a:pPr>
            <a:r>
              <a:rPr lang="en-GB" sz="1100" dirty="0">
                <a:solidFill>
                  <a:srgbClr val="002060"/>
                </a:solidFill>
                <a:cs typeface="Arial" panose="020B0604020202020204" pitchFamily="34" charset="0"/>
              </a:rPr>
              <a:t>Select “Buckinghamshire” in the middle box, because William Harding School is in Buckinghamshire.</a:t>
            </a:r>
          </a:p>
          <a:p>
            <a:pPr marL="228600" indent="-228600" algn="just">
              <a:lnSpc>
                <a:spcPct val="150000"/>
              </a:lnSpc>
              <a:buAutoNum type="arabicPeriod"/>
            </a:pPr>
            <a:r>
              <a:rPr lang="en-GB" sz="1100" dirty="0">
                <a:solidFill>
                  <a:srgbClr val="002060"/>
                </a:solidFill>
                <a:cs typeface="Arial" panose="020B0604020202020204" pitchFamily="34" charset="0"/>
              </a:rPr>
              <a:t>Type part of the school’s name into the ‘School Name’ box (e.g. “William Harding” for William Harding School), and click “Search”.</a:t>
            </a:r>
          </a:p>
          <a:p>
            <a:pPr marL="228600" indent="-228600" algn="just">
              <a:lnSpc>
                <a:spcPct val="150000"/>
              </a:lnSpc>
              <a:buAutoNum type="arabicPeriod"/>
            </a:pPr>
            <a:r>
              <a:rPr lang="en-GB" sz="1100" dirty="0">
                <a:solidFill>
                  <a:srgbClr val="002060"/>
                </a:solidFill>
                <a:cs typeface="Arial" panose="020B0604020202020204" pitchFamily="34" charset="0"/>
              </a:rPr>
              <a:t>Your search results will display underneath.</a:t>
            </a:r>
          </a:p>
          <a:p>
            <a:pPr marL="228600" indent="-228600" algn="just">
              <a:lnSpc>
                <a:spcPct val="150000"/>
              </a:lnSpc>
              <a:buAutoNum type="arabicPeriod"/>
            </a:pPr>
            <a:r>
              <a:rPr lang="en-GB" sz="1100" dirty="0">
                <a:solidFill>
                  <a:srgbClr val="002060"/>
                </a:solidFill>
                <a:cs typeface="Arial" panose="020B0604020202020204" pitchFamily="34" charset="0"/>
              </a:rPr>
              <a:t>Click on your child’s school from the list.</a:t>
            </a:r>
          </a:p>
        </p:txBody>
      </p:sp>
      <p:sp>
        <p:nvSpPr>
          <p:cNvPr id="2" name="Slide Number Placeholder 1"/>
          <p:cNvSpPr>
            <a:spLocks noGrp="1"/>
          </p:cNvSpPr>
          <p:nvPr>
            <p:ph type="sldNum" sz="quarter" idx="12"/>
          </p:nvPr>
        </p:nvSpPr>
        <p:spPr/>
        <p:txBody>
          <a:bodyPr/>
          <a:lstStyle/>
          <a:p>
            <a:fld id="{FA9055BA-54CA-48D3-A479-0E05B2B565D9}" type="slidenum">
              <a:rPr lang="en-GB" smtClean="0"/>
              <a:t>17</a:t>
            </a:fld>
            <a:endParaRPr lang="en-GB"/>
          </a:p>
        </p:txBody>
      </p:sp>
      <p:sp>
        <p:nvSpPr>
          <p:cNvPr id="3" name="Rounded Rectangle 2"/>
          <p:cNvSpPr/>
          <p:nvPr/>
        </p:nvSpPr>
        <p:spPr>
          <a:xfrm>
            <a:off x="2333779" y="1412776"/>
            <a:ext cx="4320480" cy="432048"/>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rgbClr val="002060"/>
                </a:solidFill>
                <a:cs typeface="Arial" panose="020B0604020202020204" pitchFamily="34" charset="0"/>
              </a:rPr>
              <a:t>EXAMPLE: Search for William Harding School</a:t>
            </a:r>
          </a:p>
        </p:txBody>
      </p:sp>
      <p:sp>
        <p:nvSpPr>
          <p:cNvPr id="8"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Add your child’s school</a:t>
            </a:r>
          </a:p>
        </p:txBody>
      </p:sp>
    </p:spTree>
    <p:extLst>
      <p:ext uri="{BB962C8B-B14F-4D97-AF65-F5344CB8AC3E}">
        <p14:creationId xmlns:p14="http://schemas.microsoft.com/office/powerpoint/2010/main" val="379576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055BA-54CA-48D3-A479-0E05B2B565D9}" type="slidenum">
              <a:rPr lang="en-GB" smtClean="0"/>
              <a:t>18</a:t>
            </a:fld>
            <a:endParaRPr lang="en-GB"/>
          </a:p>
        </p:txBody>
      </p:sp>
      <p:sp>
        <p:nvSpPr>
          <p:cNvPr id="5" name="Rounded Rectangle 4"/>
          <p:cNvSpPr/>
          <p:nvPr/>
        </p:nvSpPr>
        <p:spPr>
          <a:xfrm>
            <a:off x="1979712" y="5013176"/>
            <a:ext cx="5112568" cy="709063"/>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Check that the details are correct, then click “Next” to continue.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45096"/>
            <a:ext cx="7128791" cy="304002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Add your child’s school</a:t>
            </a:r>
          </a:p>
        </p:txBody>
      </p:sp>
    </p:spTree>
    <p:extLst>
      <p:ext uri="{BB962C8B-B14F-4D97-AF65-F5344CB8AC3E}">
        <p14:creationId xmlns:p14="http://schemas.microsoft.com/office/powerpoint/2010/main" val="352530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055BA-54CA-48D3-A479-0E05B2B565D9}" type="slidenum">
              <a:rPr lang="en-GB" smtClean="0"/>
              <a:t>19</a:t>
            </a:fld>
            <a:endParaRPr lang="en-GB" dirty="0"/>
          </a:p>
        </p:txBody>
      </p:sp>
      <p:sp>
        <p:nvSpPr>
          <p:cNvPr id="4" name="Up Arrow 3"/>
          <p:cNvSpPr/>
          <p:nvPr/>
        </p:nvSpPr>
        <p:spPr>
          <a:xfrm>
            <a:off x="4392769" y="4033138"/>
            <a:ext cx="289608" cy="1080120"/>
          </a:xfrm>
          <a:prstGeom prst="upArrow">
            <a:avLst>
              <a:gd name="adj1" fmla="val 50000"/>
              <a:gd name="adj2" fmla="val 7500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b="1">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1187625" y="4653136"/>
            <a:ext cx="6699896" cy="1296144"/>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rgbClr val="002060"/>
                </a:solidFill>
                <a:cs typeface="Arial" panose="020B0604020202020204" pitchFamily="34" charset="0"/>
              </a:rPr>
              <a:t>Read this information carefully.</a:t>
            </a:r>
          </a:p>
          <a:p>
            <a:pPr algn="ctr"/>
            <a:endParaRPr lang="en-GB" sz="1200" dirty="0">
              <a:solidFill>
                <a:srgbClr val="002060"/>
              </a:solidFill>
              <a:cs typeface="Arial" panose="020B0604020202020204" pitchFamily="34" charset="0"/>
            </a:endParaRPr>
          </a:p>
          <a:p>
            <a:pPr algn="ctr"/>
            <a:r>
              <a:rPr lang="en-GB" sz="1200" dirty="0">
                <a:solidFill>
                  <a:srgbClr val="002060"/>
                </a:solidFill>
                <a:cs typeface="Arial" panose="020B0604020202020204" pitchFamily="34" charset="0"/>
              </a:rPr>
              <a:t> We have included links to our web pages that you should find helpful.</a:t>
            </a:r>
          </a:p>
          <a:p>
            <a:pPr algn="ctr"/>
            <a:endParaRPr lang="en-GB" sz="1200" dirty="0">
              <a:solidFill>
                <a:srgbClr val="002060"/>
              </a:solidFill>
              <a:cs typeface="Arial" panose="020B0604020202020204" pitchFamily="34" charset="0"/>
            </a:endParaRPr>
          </a:p>
          <a:p>
            <a:pPr algn="ctr"/>
            <a:r>
              <a:rPr lang="en-GB" sz="1200" dirty="0">
                <a:solidFill>
                  <a:srgbClr val="002060"/>
                </a:solidFill>
                <a:cs typeface="Arial" panose="020B0604020202020204" pitchFamily="34" charset="0"/>
              </a:rPr>
              <a:t>Read our </a:t>
            </a:r>
            <a:r>
              <a:rPr lang="en-GB" sz="1200" dirty="0">
                <a:solidFill>
                  <a:srgbClr val="002060"/>
                </a:solidFill>
                <a:cs typeface="Arial" panose="020B0604020202020204" pitchFamily="34" charset="0"/>
                <a:hlinkClick r:id="rId2"/>
              </a:rPr>
              <a:t>Moving up to Secondary School</a:t>
            </a:r>
            <a:r>
              <a:rPr lang="en-GB" sz="1200" dirty="0">
                <a:solidFill>
                  <a:srgbClr val="002060"/>
                </a:solidFill>
                <a:cs typeface="Arial" panose="020B0604020202020204" pitchFamily="34" charset="0"/>
              </a:rPr>
              <a:t> web pages before you apply.</a:t>
            </a:r>
          </a:p>
        </p:txBody>
      </p:sp>
      <p:sp>
        <p:nvSpPr>
          <p:cNvPr id="8"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Select your child’s preference schools</a:t>
            </a:r>
          </a:p>
        </p:txBody>
      </p:sp>
      <p:pic>
        <p:nvPicPr>
          <p:cNvPr id="7" name="image24.jpeg">
            <a:extLst>
              <a:ext uri="{FF2B5EF4-FFF2-40B4-BE49-F238E27FC236}">
                <a16:creationId xmlns:a16="http://schemas.microsoft.com/office/drawing/2014/main" id="{5C46C4D3-B940-40D2-A5D9-BFE81FA16BB6}"/>
              </a:ext>
            </a:extLst>
          </p:cNvPr>
          <p:cNvPicPr/>
          <p:nvPr/>
        </p:nvPicPr>
        <p:blipFill>
          <a:blip r:embed="rId3">
            <a:extLst>
              <a:ext uri="{28A0092B-C50C-407E-A947-70E740481C1C}">
                <a14:useLocalDpi xmlns:a14="http://schemas.microsoft.com/office/drawing/2010/main" val="0"/>
              </a:ext>
            </a:extLst>
          </a:blip>
          <a:stretch>
            <a:fillRect/>
          </a:stretch>
        </p:blipFill>
        <p:spPr>
          <a:xfrm>
            <a:off x="1363345" y="1988840"/>
            <a:ext cx="6417310" cy="1952625"/>
          </a:xfrm>
          <a:prstGeom prst="rect">
            <a:avLst/>
          </a:prstGeom>
          <a:ln>
            <a:solidFill>
              <a:schemeClr val="bg1">
                <a:lumMod val="75000"/>
              </a:schemeClr>
            </a:solidFill>
          </a:ln>
        </p:spPr>
      </p:pic>
    </p:spTree>
    <p:extLst>
      <p:ext uri="{BB962C8B-B14F-4D97-AF65-F5344CB8AC3E}">
        <p14:creationId xmlns:p14="http://schemas.microsoft.com/office/powerpoint/2010/main" val="249165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412776"/>
            <a:ext cx="7776864" cy="4401205"/>
          </a:xfrm>
          <a:prstGeom prst="rect">
            <a:avLst/>
          </a:prstGeom>
          <a:noFill/>
        </p:spPr>
        <p:txBody>
          <a:bodyPr wrap="square" rtlCol="0">
            <a:spAutoFit/>
          </a:bodyPr>
          <a:lstStyle/>
          <a:p>
            <a:pPr algn="just"/>
            <a:r>
              <a:rPr lang="en-US" sz="1400" dirty="0"/>
              <a:t>Before you start your application you should:</a:t>
            </a:r>
          </a:p>
          <a:p>
            <a:pPr algn="just"/>
            <a:endParaRPr lang="en-US" sz="1400" dirty="0"/>
          </a:p>
          <a:p>
            <a:pPr marL="285750" indent="-285750" algn="just">
              <a:buFont typeface="Arial" panose="020B0604020202020204" pitchFamily="34" charset="0"/>
              <a:buChar char="•"/>
            </a:pPr>
            <a:r>
              <a:rPr lang="en-US" sz="1400" dirty="0"/>
              <a:t>read our </a:t>
            </a:r>
            <a:r>
              <a:rPr lang="en-US" sz="1400" dirty="0">
                <a:hlinkClick r:id="rId2"/>
              </a:rPr>
              <a:t>Moving up to Secondary School</a:t>
            </a:r>
            <a:r>
              <a:rPr lang="en-US" sz="1400" dirty="0"/>
              <a:t> web pages.</a:t>
            </a:r>
          </a:p>
          <a:p>
            <a:pPr marL="285750" indent="-285750" algn="just">
              <a:buFont typeface="Arial" panose="020B0604020202020204" pitchFamily="34" charset="0"/>
              <a:buChar char="•"/>
            </a:pPr>
            <a:r>
              <a:rPr lang="en-US" sz="1400" dirty="0"/>
              <a:t>read the Admissions Policy for each school you are interested in. You will find each school’s Admissions Policy on their website.</a:t>
            </a:r>
          </a:p>
          <a:p>
            <a:pPr algn="just"/>
            <a:endParaRPr lang="en-US" sz="1400" dirty="0"/>
          </a:p>
          <a:p>
            <a:pPr algn="just"/>
            <a:r>
              <a:rPr lang="en-US" sz="1400" dirty="0"/>
              <a:t>If you and your child live in England, you must only make </a:t>
            </a:r>
            <a:r>
              <a:rPr lang="en-US" sz="1400" b="1" dirty="0"/>
              <a:t>one</a:t>
            </a:r>
            <a:r>
              <a:rPr lang="en-US" sz="1400" dirty="0"/>
              <a:t> secondary school application for your child. </a:t>
            </a:r>
          </a:p>
          <a:p>
            <a:pPr algn="just"/>
            <a:endParaRPr lang="en-US" sz="1400" dirty="0"/>
          </a:p>
          <a:p>
            <a:pPr algn="just"/>
            <a:r>
              <a:rPr lang="en-US" sz="1400" dirty="0"/>
              <a:t>You must apply to your current home Local Authority if you do not live in Buckinghamshire.</a:t>
            </a:r>
            <a:r>
              <a:rPr lang="en-GB" sz="1400" dirty="0"/>
              <a:t> You can find your home Local Authority on the </a:t>
            </a:r>
            <a:r>
              <a:rPr lang="en-GB" sz="1400" dirty="0" err="1">
                <a:hlinkClick r:id="rId3"/>
              </a:rPr>
              <a:t>DirectGov</a:t>
            </a:r>
            <a:r>
              <a:rPr lang="en-GB" sz="1400" dirty="0"/>
              <a:t> website.</a:t>
            </a:r>
          </a:p>
          <a:p>
            <a:pPr algn="just"/>
            <a:endParaRPr lang="en-US" sz="1400" dirty="0"/>
          </a:p>
          <a:p>
            <a:pPr algn="just"/>
            <a:r>
              <a:rPr lang="en-US" sz="1400" dirty="0"/>
              <a:t>In your child’s application you may include schools located in other areas.</a:t>
            </a:r>
          </a:p>
          <a:p>
            <a:pPr algn="just"/>
            <a:endParaRPr lang="en-GB" sz="1400" dirty="0"/>
          </a:p>
          <a:p>
            <a:pPr algn="just"/>
            <a:r>
              <a:rPr lang="en-US" sz="1400" dirty="0"/>
              <a:t>If you and your child currently live abroad (or in Northern Ireland, Scotland or Wales), and will be returning to live in Buckinghamshire, you should apply to us.</a:t>
            </a:r>
          </a:p>
          <a:p>
            <a:pPr algn="just"/>
            <a:endParaRPr lang="en-US" sz="1400" dirty="0"/>
          </a:p>
          <a:p>
            <a:pPr algn="just"/>
            <a:r>
              <a:rPr lang="en-US" sz="1400" dirty="0"/>
              <a:t>If you and your child are planning to move to Buckinghamshire, you should read the information on our </a:t>
            </a:r>
            <a:r>
              <a:rPr lang="en-US" sz="1400" dirty="0">
                <a:hlinkClick r:id="rId4"/>
              </a:rPr>
              <a:t>website</a:t>
            </a:r>
            <a:r>
              <a:rPr lang="en-US" sz="1400" dirty="0"/>
              <a:t>.</a:t>
            </a:r>
          </a:p>
          <a:p>
            <a:pPr algn="just"/>
            <a:endParaRPr lang="en-US" sz="1400" dirty="0"/>
          </a:p>
          <a:p>
            <a:pPr algn="just"/>
            <a:r>
              <a:rPr lang="en-US" sz="1400" dirty="0"/>
              <a:t>You must provide us with evidence before we will accept your Buckinghamshire address.</a:t>
            </a:r>
            <a:endParaRPr lang="en-GB" sz="1400" dirty="0"/>
          </a:p>
        </p:txBody>
      </p:sp>
      <p:sp>
        <p:nvSpPr>
          <p:cNvPr id="2" name="Slide Number Placeholder 1"/>
          <p:cNvSpPr>
            <a:spLocks noGrp="1"/>
          </p:cNvSpPr>
          <p:nvPr>
            <p:ph type="sldNum" sz="quarter" idx="12"/>
          </p:nvPr>
        </p:nvSpPr>
        <p:spPr/>
        <p:txBody>
          <a:bodyPr/>
          <a:lstStyle/>
          <a:p>
            <a:fld id="{FA9055BA-54CA-48D3-A479-0E05B2B565D9}" type="slidenum">
              <a:rPr lang="en-GB" smtClean="0"/>
              <a:t>2</a:t>
            </a:fld>
            <a:endParaRPr lang="en-GB"/>
          </a:p>
        </p:txBody>
      </p:sp>
      <p:sp>
        <p:nvSpPr>
          <p:cNvPr id="6" name="Titl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Before You Begin:</a:t>
            </a:r>
          </a:p>
        </p:txBody>
      </p:sp>
    </p:spTree>
    <p:extLst>
      <p:ext uri="{BB962C8B-B14F-4D97-AF65-F5344CB8AC3E}">
        <p14:creationId xmlns:p14="http://schemas.microsoft.com/office/powerpoint/2010/main" val="262934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56992"/>
            <a:ext cx="7943056" cy="143004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Down Arrow 4"/>
          <p:cNvSpPr/>
          <p:nvPr/>
        </p:nvSpPr>
        <p:spPr>
          <a:xfrm>
            <a:off x="4049118" y="2492896"/>
            <a:ext cx="474025" cy="936104"/>
          </a:xfrm>
          <a:prstGeom prst="downArrow">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endParaRPr lang="en-GB" sz="140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1115615" y="1637928"/>
            <a:ext cx="6756809" cy="1287016"/>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GB" sz="1400" dirty="0">
                <a:solidFill>
                  <a:srgbClr val="002060"/>
                </a:solidFill>
                <a:cs typeface="Arial" panose="020B0604020202020204" pitchFamily="34" charset="0"/>
              </a:rPr>
              <a:t>Now, add your preferred school (or schools) to your child’s application.</a:t>
            </a:r>
          </a:p>
          <a:p>
            <a:pPr algn="ctr">
              <a:lnSpc>
                <a:spcPct val="150000"/>
              </a:lnSpc>
            </a:pPr>
            <a:r>
              <a:rPr lang="en-GB" sz="1400" dirty="0">
                <a:solidFill>
                  <a:srgbClr val="002060"/>
                </a:solidFill>
                <a:cs typeface="Arial" panose="020B0604020202020204" pitchFamily="34" charset="0"/>
              </a:rPr>
              <a:t>Use the search boxes here to look for the school(s) you wish to add</a:t>
            </a:r>
          </a:p>
          <a:p>
            <a:pPr algn="ctr">
              <a:lnSpc>
                <a:spcPct val="150000"/>
              </a:lnSpc>
            </a:pPr>
            <a:r>
              <a:rPr lang="en-GB" sz="1400" dirty="0">
                <a:solidFill>
                  <a:srgbClr val="002060"/>
                </a:solidFill>
                <a:cs typeface="Arial" panose="020B0604020202020204" pitchFamily="34" charset="0"/>
              </a:rPr>
              <a:t>(an example is given in the following pages):</a:t>
            </a:r>
          </a:p>
        </p:txBody>
      </p:sp>
      <p:sp>
        <p:nvSpPr>
          <p:cNvPr id="2" name="Slide Number Placeholder 1"/>
          <p:cNvSpPr>
            <a:spLocks noGrp="1"/>
          </p:cNvSpPr>
          <p:nvPr>
            <p:ph type="sldNum" sz="quarter" idx="12"/>
          </p:nvPr>
        </p:nvSpPr>
        <p:spPr/>
        <p:txBody>
          <a:bodyPr/>
          <a:lstStyle/>
          <a:p>
            <a:fld id="{FA9055BA-54CA-48D3-A479-0E05B2B565D9}" type="slidenum">
              <a:rPr lang="en-GB" smtClean="0"/>
              <a:t>20</a:t>
            </a:fld>
            <a:endParaRPr lang="en-GB"/>
          </a:p>
        </p:txBody>
      </p:sp>
      <p:sp>
        <p:nvSpPr>
          <p:cNvPr id="8"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Select your child’s preference schools</a:t>
            </a:r>
          </a:p>
        </p:txBody>
      </p:sp>
    </p:spTree>
    <p:extLst>
      <p:ext uri="{BB962C8B-B14F-4D97-AF65-F5344CB8AC3E}">
        <p14:creationId xmlns:p14="http://schemas.microsoft.com/office/powerpoint/2010/main" val="62213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9055BA-54CA-48D3-A479-0E05B2B565D9}" type="slidenum">
              <a:rPr lang="en-GB" smtClean="0"/>
              <a:t>21</a:t>
            </a:fld>
            <a:endParaRPr lang="en-GB"/>
          </a:p>
        </p:txBody>
      </p:sp>
      <p:sp>
        <p:nvSpPr>
          <p:cNvPr id="7" name="Rounded Rectangle 6"/>
          <p:cNvSpPr/>
          <p:nvPr/>
        </p:nvSpPr>
        <p:spPr>
          <a:xfrm>
            <a:off x="848760" y="4581128"/>
            <a:ext cx="7344816" cy="172819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400" b="1" dirty="0">
                <a:solidFill>
                  <a:srgbClr val="002060"/>
                </a:solidFill>
                <a:cs typeface="Arial" panose="020B0604020202020204" pitchFamily="34" charset="0"/>
              </a:rPr>
              <a:t>Example: search for Holmer Green Senior School</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Use the “</a:t>
            </a:r>
            <a:r>
              <a:rPr lang="en-GB" sz="1200" b="1" dirty="0">
                <a:solidFill>
                  <a:srgbClr val="002060"/>
                </a:solidFill>
                <a:cs typeface="Arial" panose="020B0604020202020204" pitchFamily="34" charset="0"/>
              </a:rPr>
              <a:t>Postcode</a:t>
            </a:r>
            <a:r>
              <a:rPr lang="en-GB" sz="1200" dirty="0">
                <a:solidFill>
                  <a:srgbClr val="002060"/>
                </a:solidFill>
                <a:cs typeface="Arial" panose="020B0604020202020204" pitchFamily="34" charset="0"/>
              </a:rPr>
              <a:t>”, “</a:t>
            </a:r>
            <a:r>
              <a:rPr lang="en-GB" sz="1200" b="1" dirty="0">
                <a:solidFill>
                  <a:srgbClr val="002060"/>
                </a:solidFill>
                <a:cs typeface="Arial" panose="020B0604020202020204" pitchFamily="34" charset="0"/>
              </a:rPr>
              <a:t>Schools Located In</a:t>
            </a:r>
            <a:r>
              <a:rPr lang="en-GB" sz="1200" dirty="0">
                <a:solidFill>
                  <a:srgbClr val="002060"/>
                </a:solidFill>
                <a:cs typeface="Arial" panose="020B0604020202020204" pitchFamily="34" charset="0"/>
              </a:rPr>
              <a:t>” and “</a:t>
            </a:r>
            <a:r>
              <a:rPr lang="en-GB" sz="1200" b="1" dirty="0">
                <a:solidFill>
                  <a:srgbClr val="002060"/>
                </a:solidFill>
                <a:cs typeface="Arial" panose="020B0604020202020204" pitchFamily="34" charset="0"/>
              </a:rPr>
              <a:t>School Name</a:t>
            </a:r>
            <a:r>
              <a:rPr lang="en-GB" sz="1200" dirty="0">
                <a:solidFill>
                  <a:srgbClr val="002060"/>
                </a:solidFill>
                <a:cs typeface="Arial" panose="020B0604020202020204" pitchFamily="34" charset="0"/>
              </a:rPr>
              <a:t>” boxes to search for your preferred school. In this example, Holmer Green Senior School is the preferred school.</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Select ‘Buckinghamshire’ as the area the school is located in, and type “</a:t>
            </a:r>
            <a:r>
              <a:rPr lang="en-GB" sz="1200" i="1" dirty="0" err="1">
                <a:solidFill>
                  <a:srgbClr val="002060"/>
                </a:solidFill>
                <a:cs typeface="Arial" panose="020B0604020202020204" pitchFamily="34" charset="0"/>
              </a:rPr>
              <a:t>holmer</a:t>
            </a:r>
            <a:r>
              <a:rPr lang="en-GB" sz="1200" dirty="0">
                <a:solidFill>
                  <a:srgbClr val="002060"/>
                </a:solidFill>
                <a:cs typeface="Arial" panose="020B0604020202020204" pitchFamily="34" charset="0"/>
              </a:rPr>
              <a:t>” into the “School Name” box.</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Click “Search”, then click on “Holmer Green Senior School” to select it from the list.</a:t>
            </a:r>
          </a:p>
        </p:txBody>
      </p:sp>
      <p:sp>
        <p:nvSpPr>
          <p:cNvPr id="9"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Select your child’s preference schools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95" y="1772817"/>
            <a:ext cx="7251632" cy="219074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67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27" y="3501008"/>
            <a:ext cx="7670365" cy="231351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765727" y="1412776"/>
            <a:ext cx="7670365" cy="1728191"/>
          </a:xfrm>
          <a:prstGeom prst="roundRect">
            <a:avLst>
              <a:gd name="adj" fmla="val 729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This guide will now show you how to add a school to your application: we have chosen The Mandeville School for this example.</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In this example, “Buckinghamshire” has been selected in the “</a:t>
            </a:r>
            <a:r>
              <a:rPr lang="en-GB" sz="1200" b="1" dirty="0">
                <a:solidFill>
                  <a:srgbClr val="002060"/>
                </a:solidFill>
                <a:cs typeface="Arial" panose="020B0604020202020204" pitchFamily="34" charset="0"/>
              </a:rPr>
              <a:t>Schools located in</a:t>
            </a:r>
            <a:r>
              <a:rPr lang="en-GB" sz="1200" dirty="0">
                <a:solidFill>
                  <a:srgbClr val="002060"/>
                </a:solidFill>
                <a:cs typeface="Arial" panose="020B0604020202020204" pitchFamily="34" charset="0"/>
              </a:rPr>
              <a:t>” menu, and “</a:t>
            </a:r>
            <a:r>
              <a:rPr lang="en-GB" sz="1200" i="1" dirty="0" err="1">
                <a:solidFill>
                  <a:srgbClr val="002060"/>
                </a:solidFill>
                <a:cs typeface="Arial" panose="020B0604020202020204" pitchFamily="34" charset="0"/>
              </a:rPr>
              <a:t>mandeville</a:t>
            </a:r>
            <a:r>
              <a:rPr lang="en-GB" sz="1200" dirty="0">
                <a:solidFill>
                  <a:srgbClr val="002060"/>
                </a:solidFill>
                <a:cs typeface="Arial" panose="020B0604020202020204" pitchFamily="34" charset="0"/>
              </a:rPr>
              <a:t>” has been typed into the “</a:t>
            </a:r>
            <a:r>
              <a:rPr lang="en-GB" sz="1200" b="1" dirty="0">
                <a:solidFill>
                  <a:srgbClr val="002060"/>
                </a:solidFill>
                <a:cs typeface="Arial" panose="020B0604020202020204" pitchFamily="34" charset="0"/>
              </a:rPr>
              <a:t>School Name</a:t>
            </a:r>
            <a:r>
              <a:rPr lang="en-GB" sz="1200" dirty="0">
                <a:solidFill>
                  <a:srgbClr val="002060"/>
                </a:solidFill>
                <a:cs typeface="Arial" panose="020B0604020202020204" pitchFamily="34" charset="0"/>
              </a:rPr>
              <a:t>” box, to search for The Mandeville School.</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Click “Search” and click on the preferred school (as indicated below) to select it from the list.</a:t>
            </a:r>
          </a:p>
        </p:txBody>
      </p:sp>
      <p:sp>
        <p:nvSpPr>
          <p:cNvPr id="2" name="Slide Number Placeholder 1"/>
          <p:cNvSpPr>
            <a:spLocks noGrp="1"/>
          </p:cNvSpPr>
          <p:nvPr>
            <p:ph type="sldNum" sz="quarter" idx="12"/>
          </p:nvPr>
        </p:nvSpPr>
        <p:spPr/>
        <p:txBody>
          <a:bodyPr/>
          <a:lstStyle/>
          <a:p>
            <a:fld id="{FA9055BA-54CA-48D3-A479-0E05B2B565D9}" type="slidenum">
              <a:rPr lang="en-GB" smtClean="0"/>
              <a:t>22</a:t>
            </a:fld>
            <a:endParaRPr lang="en-GB"/>
          </a:p>
        </p:txBody>
      </p:sp>
      <p:sp>
        <p:nvSpPr>
          <p:cNvPr id="9"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4130522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50" y="3429000"/>
            <a:ext cx="7495276" cy="221068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FA9055BA-54CA-48D3-A479-0E05B2B565D9}" type="slidenum">
              <a:rPr lang="en-GB" smtClean="0"/>
              <a:t>23</a:t>
            </a:fld>
            <a:endParaRPr lang="en-GB"/>
          </a:p>
        </p:txBody>
      </p:sp>
      <p:sp>
        <p:nvSpPr>
          <p:cNvPr id="3" name="U-Turn Arrow 2"/>
          <p:cNvSpPr/>
          <p:nvPr/>
        </p:nvSpPr>
        <p:spPr>
          <a:xfrm rot="5400000" flipV="1">
            <a:off x="-324544" y="2708920"/>
            <a:ext cx="2232248" cy="936104"/>
          </a:xfrm>
          <a:prstGeom prst="uturnArrow">
            <a:avLst>
              <a:gd name="adj1" fmla="val 12427"/>
              <a:gd name="adj2" fmla="val 16296"/>
              <a:gd name="adj3" fmla="val 25967"/>
              <a:gd name="adj4" fmla="val 46107"/>
              <a:gd name="adj5" fmla="val 6919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endParaRPr lang="en-GB" sz="120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1181513" y="1484784"/>
            <a:ext cx="7156713" cy="1584176"/>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Tell us if your child has a </a:t>
            </a:r>
            <a:r>
              <a:rPr lang="en-GB" sz="1200" b="1" dirty="0">
                <a:solidFill>
                  <a:srgbClr val="002060"/>
                </a:solidFill>
                <a:cs typeface="Arial" panose="020B0604020202020204" pitchFamily="34" charset="0"/>
              </a:rPr>
              <a:t>brother or sister </a:t>
            </a:r>
            <a:r>
              <a:rPr lang="en-GB" sz="1200" dirty="0">
                <a:solidFill>
                  <a:srgbClr val="002060"/>
                </a:solidFill>
                <a:cs typeface="Arial" panose="020B0604020202020204" pitchFamily="34" charset="0"/>
              </a:rPr>
              <a:t>who already attends the school.</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If they </a:t>
            </a:r>
            <a:r>
              <a:rPr lang="en-GB" sz="1200" b="1" dirty="0">
                <a:solidFill>
                  <a:srgbClr val="002060"/>
                </a:solidFill>
                <a:cs typeface="Arial" panose="020B0604020202020204" pitchFamily="34" charset="0"/>
              </a:rPr>
              <a:t>do</a:t>
            </a:r>
            <a:r>
              <a:rPr lang="en-GB" sz="1200" dirty="0">
                <a:solidFill>
                  <a:srgbClr val="002060"/>
                </a:solidFill>
                <a:cs typeface="Arial" panose="020B0604020202020204" pitchFamily="34" charset="0"/>
              </a:rPr>
              <a:t>, click in the tick-box and click then “Next”. You can enter the sibling’s details on the next page.</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If they </a:t>
            </a:r>
            <a:r>
              <a:rPr lang="en-GB" sz="1200" b="1" dirty="0">
                <a:solidFill>
                  <a:srgbClr val="002060"/>
                </a:solidFill>
                <a:cs typeface="Arial" panose="020B0604020202020204" pitchFamily="34" charset="0"/>
              </a:rPr>
              <a:t>do not </a:t>
            </a:r>
            <a:r>
              <a:rPr lang="en-GB" sz="1200" dirty="0">
                <a:solidFill>
                  <a:srgbClr val="002060"/>
                </a:solidFill>
                <a:cs typeface="Arial" panose="020B0604020202020204" pitchFamily="34" charset="0"/>
              </a:rPr>
              <a:t>have a sibling, leave the tick-box blank, then click “Next” and go to page 26 in this guide.</a:t>
            </a:r>
          </a:p>
        </p:txBody>
      </p:sp>
      <p:sp>
        <p:nvSpPr>
          <p:cNvPr id="9"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87504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03" y="2060848"/>
            <a:ext cx="5293556" cy="403275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Bent Arrow 6"/>
          <p:cNvSpPr/>
          <p:nvPr/>
        </p:nvSpPr>
        <p:spPr>
          <a:xfrm rot="10800000">
            <a:off x="5220069" y="2129940"/>
            <a:ext cx="1801319" cy="1008112"/>
          </a:xfrm>
          <a:prstGeom prst="bentArrow">
            <a:avLst>
              <a:gd name="adj1" fmla="val 8830"/>
              <a:gd name="adj2" fmla="val 11683"/>
              <a:gd name="adj3" fmla="val 15367"/>
              <a:gd name="adj4" fmla="val 26516"/>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20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6084167" y="2129939"/>
            <a:ext cx="2592289" cy="504056"/>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Enter the sibling’s details here.</a:t>
            </a:r>
          </a:p>
        </p:txBody>
      </p:sp>
      <p:sp>
        <p:nvSpPr>
          <p:cNvPr id="8" name="Rounded Rectangle 7"/>
          <p:cNvSpPr/>
          <p:nvPr/>
        </p:nvSpPr>
        <p:spPr>
          <a:xfrm>
            <a:off x="6084167" y="3369553"/>
            <a:ext cx="2592289" cy="2003663"/>
          </a:xfrm>
          <a:prstGeom prst="roundRect">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If your child has </a:t>
            </a:r>
            <a:r>
              <a:rPr lang="en-GB" sz="1200" b="1" dirty="0">
                <a:solidFill>
                  <a:schemeClr val="tx1"/>
                </a:solidFill>
              </a:rPr>
              <a:t>more than one sibling</a:t>
            </a:r>
            <a:r>
              <a:rPr lang="en-GB" sz="1200" dirty="0">
                <a:solidFill>
                  <a:schemeClr val="tx1"/>
                </a:solidFill>
              </a:rPr>
              <a:t> already attending the school, enter the details of the youngest of those siblings.</a:t>
            </a:r>
          </a:p>
          <a:p>
            <a:pPr algn="ctr">
              <a:defRPr/>
            </a:pPr>
            <a:endParaRPr lang="en-GB" sz="1200" dirty="0">
              <a:solidFill>
                <a:schemeClr val="tx1"/>
              </a:solidFill>
            </a:endParaRPr>
          </a:p>
          <a:p>
            <a:pPr algn="ctr">
              <a:defRPr/>
            </a:pPr>
            <a:r>
              <a:rPr lang="en-GB" sz="1200" dirty="0">
                <a:solidFill>
                  <a:schemeClr val="tx1"/>
                </a:solidFill>
              </a:rPr>
              <a:t>For example, if your child has a sibling in both Year 8 and Year 10 at the preferred school, you should only enter the details of the child in Year 8.</a:t>
            </a:r>
          </a:p>
        </p:txBody>
      </p:sp>
      <p:sp>
        <p:nvSpPr>
          <p:cNvPr id="10" name="Rounded Rectangle 9"/>
          <p:cNvSpPr/>
          <p:nvPr/>
        </p:nvSpPr>
        <p:spPr>
          <a:xfrm>
            <a:off x="6084167" y="5547231"/>
            <a:ext cx="2592288" cy="54637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When you have finished, click “Next”.</a:t>
            </a:r>
          </a:p>
        </p:txBody>
      </p:sp>
      <p:sp>
        <p:nvSpPr>
          <p:cNvPr id="11" name="Rounded Rectangle 10"/>
          <p:cNvSpPr/>
          <p:nvPr/>
        </p:nvSpPr>
        <p:spPr>
          <a:xfrm>
            <a:off x="599803" y="1367623"/>
            <a:ext cx="8076652" cy="405193"/>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dirty="0">
                <a:solidFill>
                  <a:srgbClr val="002060"/>
                </a:solidFill>
                <a:cs typeface="Arial" panose="020B0604020202020204" pitchFamily="34" charset="0"/>
              </a:rPr>
              <a:t>If your child </a:t>
            </a:r>
            <a:r>
              <a:rPr lang="en-GB" sz="1600" b="1" dirty="0">
                <a:solidFill>
                  <a:srgbClr val="002060"/>
                </a:solidFill>
                <a:cs typeface="Arial" panose="020B0604020202020204" pitchFamily="34" charset="0"/>
              </a:rPr>
              <a:t>does</a:t>
            </a:r>
            <a:r>
              <a:rPr lang="en-GB" sz="1600" dirty="0">
                <a:solidFill>
                  <a:srgbClr val="002060"/>
                </a:solidFill>
                <a:cs typeface="Arial" panose="020B0604020202020204" pitchFamily="34" charset="0"/>
              </a:rPr>
              <a:t> have a brother or sister who attends the school:</a:t>
            </a:r>
          </a:p>
        </p:txBody>
      </p:sp>
      <p:sp>
        <p:nvSpPr>
          <p:cNvPr id="2" name="Slide Number Placeholder 1"/>
          <p:cNvSpPr>
            <a:spLocks noGrp="1"/>
          </p:cNvSpPr>
          <p:nvPr>
            <p:ph type="sldNum" sz="quarter" idx="12"/>
          </p:nvPr>
        </p:nvSpPr>
        <p:spPr>
          <a:xfrm>
            <a:off x="6553200" y="6290654"/>
            <a:ext cx="2133600" cy="365125"/>
          </a:xfrm>
        </p:spPr>
        <p:txBody>
          <a:bodyPr/>
          <a:lstStyle/>
          <a:p>
            <a:fld id="{FA9055BA-54CA-48D3-A479-0E05B2B565D9}" type="slidenum">
              <a:rPr lang="en-GB" smtClean="0"/>
              <a:t>24</a:t>
            </a:fld>
            <a:endParaRPr lang="en-GB"/>
          </a:p>
        </p:txBody>
      </p:sp>
      <p:sp>
        <p:nvSpPr>
          <p:cNvPr id="13"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161452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63986" y="2063621"/>
            <a:ext cx="6756809" cy="64807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GB" sz="1400" dirty="0">
                <a:solidFill>
                  <a:srgbClr val="002060"/>
                </a:solidFill>
                <a:cs typeface="Arial" panose="020B0604020202020204" pitchFamily="34" charset="0"/>
              </a:rPr>
              <a:t>Confirm the details are correct, then click “Next”.</a:t>
            </a:r>
          </a:p>
        </p:txBody>
      </p:sp>
      <p:sp>
        <p:nvSpPr>
          <p:cNvPr id="2" name="Slide Number Placeholder 1"/>
          <p:cNvSpPr>
            <a:spLocks noGrp="1"/>
          </p:cNvSpPr>
          <p:nvPr>
            <p:ph type="sldNum" sz="quarter" idx="12"/>
          </p:nvPr>
        </p:nvSpPr>
        <p:spPr/>
        <p:txBody>
          <a:bodyPr/>
          <a:lstStyle/>
          <a:p>
            <a:fld id="{FA9055BA-54CA-48D3-A479-0E05B2B565D9}" type="slidenum">
              <a:rPr lang="en-GB" smtClean="0"/>
              <a:t>25</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14" y="3039662"/>
            <a:ext cx="7740352" cy="240267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376360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055BA-54CA-48D3-A479-0E05B2B565D9}" type="slidenum">
              <a:rPr lang="en-GB" smtClean="0"/>
              <a:t>26</a:t>
            </a:fld>
            <a:endParaRPr lang="en-GB"/>
          </a:p>
        </p:txBody>
      </p:sp>
      <p:sp>
        <p:nvSpPr>
          <p:cNvPr id="6" name="Rounded Rectangle 5"/>
          <p:cNvSpPr/>
          <p:nvPr/>
        </p:nvSpPr>
        <p:spPr>
          <a:xfrm>
            <a:off x="470434" y="1412776"/>
            <a:ext cx="8100392" cy="1584176"/>
          </a:xfrm>
          <a:prstGeom prst="roundRect">
            <a:avLst>
              <a:gd name="adj" fmla="val 704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Now, you should tell us the reasons for your preference.</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Read the information on this page carefully, as there may be important information specific to the school.</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On this page, you will also be told if the school has a </a:t>
            </a:r>
            <a:r>
              <a:rPr lang="en-GB" sz="1200" b="1" dirty="0">
                <a:solidFill>
                  <a:srgbClr val="002060"/>
                </a:solidFill>
                <a:cs typeface="Arial" panose="020B0604020202020204" pitchFamily="34" charset="0"/>
              </a:rPr>
              <a:t>Supplementary Form</a:t>
            </a:r>
            <a:r>
              <a:rPr lang="en-GB" sz="1200" dirty="0">
                <a:solidFill>
                  <a:srgbClr val="002060"/>
                </a:solidFill>
                <a:cs typeface="Arial" panose="020B0604020202020204" pitchFamily="34" charset="0"/>
              </a:rPr>
              <a:t> that you might need to fill in.</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Click “Next” when you have completed the information on this page.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34" y="3121807"/>
            <a:ext cx="8100392" cy="278309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18737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528" y="1268760"/>
            <a:ext cx="8496944" cy="1872208"/>
          </a:xfrm>
          <a:prstGeom prst="roundRect">
            <a:avLst>
              <a:gd name="adj" fmla="val 8018"/>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100" dirty="0">
                <a:solidFill>
                  <a:srgbClr val="002060"/>
                </a:solidFill>
                <a:cs typeface="Arial" panose="020B0604020202020204" pitchFamily="34" charset="0"/>
              </a:rPr>
              <a:t>Tell us if you are applying under any “Special Rules” the school may have, for example:</a:t>
            </a:r>
          </a:p>
          <a:p>
            <a:endParaRPr lang="en-GB" sz="1100" dirty="0">
              <a:solidFill>
                <a:srgbClr val="002060"/>
              </a:solidFill>
              <a:cs typeface="Arial" panose="020B0604020202020204" pitchFamily="34" charset="0"/>
            </a:endParaRPr>
          </a:p>
          <a:p>
            <a:pPr marL="171450" indent="-171450">
              <a:buFont typeface="Arial" panose="020B0604020202020204" pitchFamily="34" charset="0"/>
              <a:buChar char="•"/>
            </a:pPr>
            <a:r>
              <a:rPr lang="en-GB" sz="1100" dirty="0">
                <a:solidFill>
                  <a:srgbClr val="002060"/>
                </a:solidFill>
                <a:cs typeface="Arial" panose="020B0604020202020204" pitchFamily="34" charset="0"/>
              </a:rPr>
              <a:t>exceptional medical or social needs (evidence required – please </a:t>
            </a:r>
            <a:r>
              <a:rPr lang="en-GB" sz="1100" dirty="0">
                <a:solidFill>
                  <a:srgbClr val="002060"/>
                </a:solidFill>
                <a:cs typeface="Arial" panose="020B0604020202020204" pitchFamily="34" charset="0"/>
                <a:hlinkClick r:id="rId2"/>
              </a:rPr>
              <a:t>Contact Us</a:t>
            </a:r>
            <a:r>
              <a:rPr lang="en-GB" sz="1100" dirty="0">
                <a:solidFill>
                  <a:srgbClr val="002060"/>
                </a:solidFill>
                <a:cs typeface="Arial" panose="020B0604020202020204" pitchFamily="34" charset="0"/>
              </a:rPr>
              <a:t> to provide the information);</a:t>
            </a:r>
          </a:p>
          <a:p>
            <a:pPr marL="171450" indent="-171450">
              <a:buFont typeface="Arial" panose="020B0604020202020204" pitchFamily="34" charset="0"/>
              <a:buChar char="•"/>
            </a:pPr>
            <a:r>
              <a:rPr lang="en-GB" sz="1100" dirty="0">
                <a:solidFill>
                  <a:srgbClr val="002060"/>
                </a:solidFill>
                <a:cs typeface="Arial" panose="020B0604020202020204" pitchFamily="34" charset="0"/>
              </a:rPr>
              <a:t>children of members of staff;</a:t>
            </a:r>
          </a:p>
          <a:p>
            <a:pPr marL="171450" indent="-171450">
              <a:buFont typeface="Arial" panose="020B0604020202020204" pitchFamily="34" charset="0"/>
              <a:buChar char="•"/>
            </a:pPr>
            <a:r>
              <a:rPr lang="en-GB" sz="1100" dirty="0">
                <a:solidFill>
                  <a:srgbClr val="002060"/>
                </a:solidFill>
                <a:cs typeface="Arial" panose="020B0604020202020204" pitchFamily="34" charset="0"/>
              </a:rPr>
              <a:t>attendance at feeder schools;</a:t>
            </a:r>
          </a:p>
          <a:p>
            <a:pPr marL="171450" indent="-171450">
              <a:buFont typeface="Arial" panose="020B0604020202020204" pitchFamily="34" charset="0"/>
              <a:buChar char="•"/>
            </a:pPr>
            <a:r>
              <a:rPr lang="en-GB" sz="1100" dirty="0">
                <a:solidFill>
                  <a:srgbClr val="002060"/>
                </a:solidFill>
                <a:cs typeface="Arial" panose="020B0604020202020204" pitchFamily="34" charset="0"/>
              </a:rPr>
              <a:t>brothers or sisters at a linked school;</a:t>
            </a:r>
          </a:p>
          <a:p>
            <a:pPr marL="171450" indent="-171450">
              <a:buFont typeface="Arial" panose="020B0604020202020204" pitchFamily="34" charset="0"/>
              <a:buChar char="•"/>
            </a:pPr>
            <a:r>
              <a:rPr lang="en-GB" sz="1100" dirty="0">
                <a:solidFill>
                  <a:srgbClr val="002060"/>
                </a:solidFill>
                <a:cs typeface="Arial" panose="020B0604020202020204" pitchFamily="34" charset="0"/>
              </a:rPr>
              <a:t>Free School Meals or Pupil Premium entitlement (evidence required – please send evidence directly to your preferred school/s).</a:t>
            </a:r>
          </a:p>
          <a:p>
            <a:endParaRPr lang="en-GB" sz="1100" dirty="0">
              <a:solidFill>
                <a:srgbClr val="002060"/>
              </a:solidFill>
              <a:cs typeface="Arial" panose="020B0604020202020204" pitchFamily="34" charset="0"/>
            </a:endParaRPr>
          </a:p>
          <a:p>
            <a:r>
              <a:rPr lang="en-GB" sz="1100" dirty="0">
                <a:solidFill>
                  <a:srgbClr val="002060"/>
                </a:solidFill>
                <a:cs typeface="Arial" panose="020B0604020202020204" pitchFamily="34" charset="0"/>
              </a:rPr>
              <a:t>When you have finished, click “Next”.</a:t>
            </a:r>
          </a:p>
        </p:txBody>
      </p:sp>
      <p:sp>
        <p:nvSpPr>
          <p:cNvPr id="9" name="Rounded Rectangle 8"/>
          <p:cNvSpPr/>
          <p:nvPr/>
        </p:nvSpPr>
        <p:spPr>
          <a:xfrm>
            <a:off x="5868144" y="3356993"/>
            <a:ext cx="2952328" cy="2954320"/>
          </a:xfrm>
          <a:prstGeom prst="roundRect">
            <a:avLst>
              <a:gd name="adj" fmla="val 7317"/>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GB" sz="1200" b="1" dirty="0">
                <a:solidFill>
                  <a:schemeClr val="tx1"/>
                </a:solidFill>
                <a:cs typeface="Arial" panose="020B0604020202020204" pitchFamily="34" charset="0"/>
              </a:rPr>
              <a:t>Important Note:</a:t>
            </a:r>
          </a:p>
          <a:p>
            <a:pPr algn="just">
              <a:defRPr/>
            </a:pPr>
            <a:endParaRPr lang="en-GB" sz="1200" dirty="0">
              <a:solidFill>
                <a:schemeClr val="tx1"/>
              </a:solidFill>
              <a:cs typeface="Arial" panose="020B0604020202020204" pitchFamily="34" charset="0"/>
            </a:endParaRPr>
          </a:p>
          <a:p>
            <a:pPr algn="just">
              <a:defRPr/>
            </a:pPr>
            <a:r>
              <a:rPr lang="en-GB" sz="1200" dirty="0">
                <a:solidFill>
                  <a:schemeClr val="tx1"/>
                </a:solidFill>
                <a:cs typeface="Arial" panose="020B0604020202020204" pitchFamily="34" charset="0"/>
              </a:rPr>
              <a:t>Not every school has the same rules: the ‘Special Reasons’ you see on your application may be different from those shown in this example.</a:t>
            </a:r>
          </a:p>
          <a:p>
            <a:pPr algn="just">
              <a:defRPr/>
            </a:pPr>
            <a:endParaRPr lang="en-GB" sz="1200" dirty="0">
              <a:solidFill>
                <a:schemeClr val="tx1"/>
              </a:solidFill>
              <a:cs typeface="Arial" panose="020B0604020202020204" pitchFamily="34" charset="0"/>
            </a:endParaRPr>
          </a:p>
          <a:p>
            <a:pPr algn="just">
              <a:defRPr/>
            </a:pPr>
            <a:r>
              <a:rPr lang="en-GB" sz="1200" dirty="0">
                <a:solidFill>
                  <a:schemeClr val="tx1"/>
                </a:solidFill>
                <a:cs typeface="Arial" panose="020B0604020202020204" pitchFamily="34" charset="0"/>
              </a:rPr>
              <a:t>Each school’s Admission Rules can be found in their Admissions Policy. You will be able to find a copy of each school’s Admissions Policy on their website.</a:t>
            </a:r>
          </a:p>
        </p:txBody>
      </p:sp>
      <p:sp>
        <p:nvSpPr>
          <p:cNvPr id="2" name="Slide Number Placeholder 1"/>
          <p:cNvSpPr>
            <a:spLocks noGrp="1"/>
          </p:cNvSpPr>
          <p:nvPr>
            <p:ph type="sldNum" sz="quarter" idx="12"/>
          </p:nvPr>
        </p:nvSpPr>
        <p:spPr>
          <a:xfrm>
            <a:off x="6635059" y="6334780"/>
            <a:ext cx="2133600" cy="365125"/>
          </a:xfrm>
        </p:spPr>
        <p:txBody>
          <a:bodyPr/>
          <a:lstStyle/>
          <a:p>
            <a:fld id="{FA9055BA-54CA-48D3-A479-0E05B2B565D9}" type="slidenum">
              <a:rPr lang="en-GB" smtClean="0"/>
              <a:t>27</a:t>
            </a:fld>
            <a:endParaRPr lang="en-GB"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356992"/>
            <a:ext cx="5360623" cy="295432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58269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22132" y="1340768"/>
            <a:ext cx="6408711" cy="504056"/>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Finally, you have the option to enter any additional details.</a:t>
            </a:r>
          </a:p>
          <a:p>
            <a:pPr algn="ctr"/>
            <a:r>
              <a:rPr lang="en-GB" sz="1200" dirty="0">
                <a:solidFill>
                  <a:srgbClr val="002060"/>
                </a:solidFill>
                <a:cs typeface="Arial" panose="020B0604020202020204" pitchFamily="34" charset="0"/>
              </a:rPr>
              <a:t>When you have finished, click “Next”.</a:t>
            </a:r>
          </a:p>
        </p:txBody>
      </p:sp>
      <p:sp>
        <p:nvSpPr>
          <p:cNvPr id="7" name="Rounded Rectangle 6"/>
          <p:cNvSpPr/>
          <p:nvPr/>
        </p:nvSpPr>
        <p:spPr>
          <a:xfrm>
            <a:off x="782072" y="4437113"/>
            <a:ext cx="7488833" cy="2088232"/>
          </a:xfrm>
          <a:prstGeom prst="roundRect">
            <a:avLst>
              <a:gd name="adj" fmla="val 7189"/>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defRPr/>
            </a:pPr>
            <a:r>
              <a:rPr lang="en-GB" sz="1200" b="1" dirty="0">
                <a:solidFill>
                  <a:schemeClr val="tx1"/>
                </a:solidFill>
              </a:rPr>
              <a:t>Important Note:</a:t>
            </a:r>
          </a:p>
          <a:p>
            <a:pPr algn="just">
              <a:defRPr/>
            </a:pPr>
            <a:endParaRPr lang="en-GB" sz="1200" dirty="0">
              <a:solidFill>
                <a:schemeClr val="tx1"/>
              </a:solidFill>
            </a:endParaRPr>
          </a:p>
          <a:p>
            <a:pPr algn="just">
              <a:defRPr/>
            </a:pPr>
            <a:r>
              <a:rPr lang="en-GB" sz="1200" dirty="0">
                <a:solidFill>
                  <a:schemeClr val="tx1"/>
                </a:solidFill>
              </a:rPr>
              <a:t>Any information you choose to put here will be recorded against your child’s application, but </a:t>
            </a:r>
            <a:r>
              <a:rPr lang="en-GB" sz="1200" b="1" u="sng" dirty="0">
                <a:solidFill>
                  <a:schemeClr val="tx1"/>
                </a:solidFill>
              </a:rPr>
              <a:t>will not be read in detail</a:t>
            </a:r>
            <a:r>
              <a:rPr lang="en-GB" sz="1200" dirty="0">
                <a:solidFill>
                  <a:schemeClr val="tx1"/>
                </a:solidFill>
              </a:rPr>
              <a:t>.</a:t>
            </a:r>
          </a:p>
          <a:p>
            <a:pPr algn="just">
              <a:defRPr/>
            </a:pPr>
            <a:endParaRPr lang="en-GB" sz="1200" dirty="0">
              <a:solidFill>
                <a:schemeClr val="tx1"/>
              </a:solidFill>
            </a:endParaRPr>
          </a:p>
          <a:p>
            <a:pPr algn="just">
              <a:defRPr/>
            </a:pPr>
            <a:r>
              <a:rPr lang="en-GB" sz="1200" b="1" u="sng" dirty="0">
                <a:solidFill>
                  <a:schemeClr val="tx1"/>
                </a:solidFill>
              </a:rPr>
              <a:t>You must</a:t>
            </a:r>
            <a:r>
              <a:rPr lang="en-GB" sz="1200" dirty="0">
                <a:solidFill>
                  <a:schemeClr val="tx1"/>
                </a:solidFill>
              </a:rPr>
              <a:t> tell us on the previous pages if you want your child’s application considered under a particular admission rule/rules for the preferred school, and provide independent supporting evidence as necessary.</a:t>
            </a:r>
          </a:p>
          <a:p>
            <a:pPr algn="just">
              <a:defRPr/>
            </a:pPr>
            <a:endParaRPr lang="en-GB" sz="1200" dirty="0">
              <a:solidFill>
                <a:schemeClr val="tx1"/>
              </a:solidFill>
            </a:endParaRPr>
          </a:p>
          <a:p>
            <a:pPr algn="just">
              <a:defRPr/>
            </a:pPr>
            <a:r>
              <a:rPr lang="en-GB" sz="1200" dirty="0">
                <a:solidFill>
                  <a:schemeClr val="tx1"/>
                </a:solidFill>
              </a:rPr>
              <a:t>You may leave this section blank if you have no further information to add: most parents do not record information here.</a:t>
            </a:r>
          </a:p>
        </p:txBody>
      </p:sp>
      <p:sp>
        <p:nvSpPr>
          <p:cNvPr id="2" name="Slide Number Placeholder 1"/>
          <p:cNvSpPr>
            <a:spLocks noGrp="1"/>
          </p:cNvSpPr>
          <p:nvPr>
            <p:ph type="sldNum" sz="quarter" idx="12"/>
          </p:nvPr>
        </p:nvSpPr>
        <p:spPr/>
        <p:txBody>
          <a:bodyPr/>
          <a:lstStyle/>
          <a:p>
            <a:fld id="{FA9055BA-54CA-48D3-A479-0E05B2B565D9}" type="slidenum">
              <a:rPr lang="en-GB" smtClean="0"/>
              <a:t>28</a:t>
            </a:fld>
            <a:endParaRPr lang="en-GB"/>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132" y="2019614"/>
            <a:ext cx="6408712" cy="227348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le 1"/>
          <p:cNvSpPr>
            <a:spLocks noGrp="1"/>
          </p:cNvSpPr>
          <p:nvPr>
            <p:ph type="title"/>
          </p:nvPr>
        </p:nvSpPr>
        <p:spPr>
          <a:xfrm>
            <a:off x="457200" y="53752"/>
            <a:ext cx="8229600" cy="1143000"/>
          </a:xfrm>
        </p:spPr>
        <p:txBody>
          <a:bodyPr>
            <a:normAutofit fontScale="90000"/>
          </a:body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Example: The Mandeville School</a:t>
            </a:r>
          </a:p>
        </p:txBody>
      </p:sp>
    </p:spTree>
    <p:extLst>
      <p:ext uri="{BB962C8B-B14F-4D97-AF65-F5344CB8AC3E}">
        <p14:creationId xmlns:p14="http://schemas.microsoft.com/office/powerpoint/2010/main" val="2909131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3569" y="1556792"/>
            <a:ext cx="5544615" cy="1656184"/>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200" dirty="0">
                <a:solidFill>
                  <a:srgbClr val="002060"/>
                </a:solidFill>
                <a:cs typeface="Arial" panose="020B0604020202020204" pitchFamily="34" charset="0"/>
              </a:rPr>
              <a:t>You can now see the preferences you have selected.</a:t>
            </a:r>
          </a:p>
          <a:p>
            <a:endParaRPr lang="en-GB" sz="1200" dirty="0">
              <a:solidFill>
                <a:srgbClr val="002060"/>
              </a:solidFill>
              <a:cs typeface="Arial" panose="020B0604020202020204" pitchFamily="34" charset="0"/>
            </a:endParaRPr>
          </a:p>
          <a:p>
            <a:r>
              <a:rPr lang="en-GB" sz="1200" dirty="0">
                <a:solidFill>
                  <a:srgbClr val="002060"/>
                </a:solidFill>
                <a:cs typeface="Arial" panose="020B0604020202020204" pitchFamily="34" charset="0"/>
              </a:rPr>
              <a:t>You can add further preferences (up to six in total) by clicking: </a:t>
            </a:r>
          </a:p>
          <a:p>
            <a:endParaRPr lang="en-GB" sz="1200" dirty="0">
              <a:solidFill>
                <a:srgbClr val="002060"/>
              </a:solidFill>
              <a:cs typeface="Arial" panose="020B0604020202020204" pitchFamily="34" charset="0"/>
            </a:endParaRPr>
          </a:p>
          <a:p>
            <a:r>
              <a:rPr lang="en-GB" sz="1200" dirty="0">
                <a:solidFill>
                  <a:srgbClr val="002060"/>
                </a:solidFill>
                <a:cs typeface="Arial" panose="020B0604020202020204" pitchFamily="34" charset="0"/>
              </a:rPr>
              <a:t>If you would like to edit or remove a preference, click             or </a:t>
            </a:r>
          </a:p>
          <a:p>
            <a:endParaRPr lang="en-GB" sz="1200" dirty="0">
              <a:solidFill>
                <a:srgbClr val="002060"/>
              </a:solidFill>
              <a:cs typeface="Arial" panose="020B0604020202020204" pitchFamily="34" charset="0"/>
            </a:endParaRPr>
          </a:p>
          <a:p>
            <a:r>
              <a:rPr lang="en-GB" sz="1200" dirty="0">
                <a:solidFill>
                  <a:srgbClr val="002060"/>
                </a:solidFill>
                <a:cs typeface="Arial" panose="020B0604020202020204" pitchFamily="34" charset="0"/>
              </a:rPr>
              <a:t>If you would like to change your preference order, use the arrows: </a:t>
            </a:r>
          </a:p>
        </p:txBody>
      </p:sp>
      <p:sp>
        <p:nvSpPr>
          <p:cNvPr id="11" name="Rounded Rectangle 10"/>
          <p:cNvSpPr/>
          <p:nvPr/>
        </p:nvSpPr>
        <p:spPr>
          <a:xfrm>
            <a:off x="6300192" y="1549565"/>
            <a:ext cx="2160240" cy="1663411"/>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200" dirty="0">
                <a:solidFill>
                  <a:srgbClr val="002060"/>
                </a:solidFill>
                <a:cs typeface="Arial" panose="020B0604020202020204" pitchFamily="34" charset="0"/>
              </a:rPr>
              <a:t>When you have finished adding schools to your child’s application, and you are happy they are in your preferred order, click “Next”.</a:t>
            </a:r>
          </a:p>
        </p:txBody>
      </p:sp>
      <p:sp>
        <p:nvSpPr>
          <p:cNvPr id="2" name="Slide Number Placeholder 1"/>
          <p:cNvSpPr>
            <a:spLocks noGrp="1"/>
          </p:cNvSpPr>
          <p:nvPr>
            <p:ph type="sldNum" sz="quarter" idx="12"/>
          </p:nvPr>
        </p:nvSpPr>
        <p:spPr/>
        <p:txBody>
          <a:bodyPr/>
          <a:lstStyle/>
          <a:p>
            <a:fld id="{FA9055BA-54CA-48D3-A479-0E05B2B565D9}" type="slidenum">
              <a:rPr lang="en-GB" smtClean="0"/>
              <a:t>29</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620" y="2427492"/>
            <a:ext cx="333375" cy="22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963" y="2427492"/>
            <a:ext cx="552450" cy="22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318" y="2852936"/>
            <a:ext cx="171450" cy="171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646" y="2852936"/>
            <a:ext cx="171450" cy="171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7" y="3356993"/>
            <a:ext cx="5442259" cy="273630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060848"/>
            <a:ext cx="1379784" cy="242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ounded Rectangle 13"/>
          <p:cNvSpPr/>
          <p:nvPr/>
        </p:nvSpPr>
        <p:spPr>
          <a:xfrm>
            <a:off x="6228184" y="3356993"/>
            <a:ext cx="2232248" cy="2736303"/>
          </a:xfrm>
          <a:prstGeom prst="roundRect">
            <a:avLst>
              <a:gd name="adj" fmla="val 7317"/>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GB" sz="1200" b="1" dirty="0">
                <a:solidFill>
                  <a:schemeClr val="tx1"/>
                </a:solidFill>
                <a:cs typeface="Arial" panose="020B0604020202020204" pitchFamily="34" charset="0"/>
              </a:rPr>
              <a:t>Important Note:</a:t>
            </a:r>
          </a:p>
          <a:p>
            <a:pPr algn="just">
              <a:defRPr/>
            </a:pPr>
            <a:endParaRPr lang="en-GB" sz="1200" dirty="0">
              <a:solidFill>
                <a:schemeClr val="tx1"/>
              </a:solidFill>
              <a:cs typeface="Arial" panose="020B0604020202020204" pitchFamily="34" charset="0"/>
            </a:endParaRPr>
          </a:p>
          <a:p>
            <a:pPr algn="just">
              <a:defRPr/>
            </a:pPr>
            <a:r>
              <a:rPr lang="en-GB" sz="1200" dirty="0">
                <a:solidFill>
                  <a:schemeClr val="tx1"/>
                </a:solidFill>
                <a:cs typeface="Arial" panose="020B0604020202020204" pitchFamily="34" charset="0"/>
              </a:rPr>
              <a:t>It is important to list the schools in the order you really want them. The school you most want your child to go to should be number 1, followed by your next best school at number 2, and so on.</a:t>
            </a:r>
          </a:p>
          <a:p>
            <a:pPr algn="just">
              <a:defRPr/>
            </a:pPr>
            <a:endParaRPr lang="en-GB" sz="1200" dirty="0">
              <a:solidFill>
                <a:schemeClr val="tx1"/>
              </a:solidFill>
              <a:cs typeface="Arial" panose="020B0604020202020204" pitchFamily="34" charset="0"/>
            </a:endParaRPr>
          </a:p>
          <a:p>
            <a:pPr algn="just">
              <a:defRPr/>
            </a:pPr>
            <a:r>
              <a:rPr lang="en-GB" sz="1200" dirty="0">
                <a:solidFill>
                  <a:schemeClr val="tx1"/>
                </a:solidFill>
                <a:cs typeface="Arial" panose="020B0604020202020204" pitchFamily="34" charset="0"/>
              </a:rPr>
              <a:t>Read the information on our </a:t>
            </a:r>
            <a:r>
              <a:rPr lang="en-GB" sz="1200" dirty="0">
                <a:solidFill>
                  <a:schemeClr val="tx1"/>
                </a:solidFill>
                <a:cs typeface="Arial" panose="020B0604020202020204" pitchFamily="34" charset="0"/>
                <a:hlinkClick r:id="rId8"/>
              </a:rPr>
              <a:t>website</a:t>
            </a:r>
            <a:r>
              <a:rPr lang="en-GB" sz="1200" dirty="0">
                <a:solidFill>
                  <a:schemeClr val="tx1"/>
                </a:solidFill>
                <a:cs typeface="Arial" panose="020B0604020202020204" pitchFamily="34" charset="0"/>
              </a:rPr>
              <a:t> about getting the order of your preferences right.</a:t>
            </a:r>
          </a:p>
        </p:txBody>
      </p:sp>
      <p:sp>
        <p:nvSpPr>
          <p:cNvPr id="19" name="Title 1"/>
          <p:cNvSpPr txBox="1">
            <a:spLocks/>
          </p:cNvSpPr>
          <p:nvPr/>
        </p:nvSpPr>
        <p:spPr>
          <a:xfrm>
            <a:off x="457200" y="5375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Your child’s preference schools</a:t>
            </a:r>
          </a:p>
        </p:txBody>
      </p:sp>
    </p:spTree>
    <p:extLst>
      <p:ext uri="{BB962C8B-B14F-4D97-AF65-F5344CB8AC3E}">
        <p14:creationId xmlns:p14="http://schemas.microsoft.com/office/powerpoint/2010/main" val="117168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017" b="10838"/>
          <a:stretch/>
        </p:blipFill>
        <p:spPr bwMode="auto">
          <a:xfrm>
            <a:off x="1043609" y="3056756"/>
            <a:ext cx="2609594" cy="263078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1"/>
          <p:cNvSpPr>
            <a:spLocks noGrp="1"/>
          </p:cNvSpPr>
          <p:nvPr>
            <p:ph type="title"/>
          </p:nvPr>
        </p:nvSpPr>
        <p:spPr>
          <a:xfrm>
            <a:off x="457200" y="-27384"/>
            <a:ext cx="8229600" cy="1143000"/>
          </a:xfrm>
        </p:spPr>
        <p:txBody>
          <a:bodyPr/>
          <a:lstStyle/>
          <a:p>
            <a:r>
              <a:rPr lang="en-GB" b="1" dirty="0">
                <a:latin typeface="+mn-lt"/>
                <a:ea typeface="+mn-ea"/>
                <a:cs typeface="+mn-cs"/>
              </a:rPr>
              <a:t>Login to the Application Portal</a:t>
            </a:r>
          </a:p>
        </p:txBody>
      </p:sp>
      <p:sp>
        <p:nvSpPr>
          <p:cNvPr id="11" name="Bent Arrow 10"/>
          <p:cNvSpPr/>
          <p:nvPr/>
        </p:nvSpPr>
        <p:spPr>
          <a:xfrm rot="10800000">
            <a:off x="2915816" y="1916832"/>
            <a:ext cx="1152129" cy="2014389"/>
          </a:xfrm>
          <a:prstGeom prst="bentArrow">
            <a:avLst>
              <a:gd name="adj1" fmla="val 9801"/>
              <a:gd name="adj2" fmla="val 10538"/>
              <a:gd name="adj3" fmla="val 16534"/>
              <a:gd name="adj4" fmla="val 47983"/>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endParaRPr lang="en-GB">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1043609" y="1628800"/>
            <a:ext cx="7003324" cy="1224136"/>
          </a:xfrm>
          <a:prstGeom prst="roundRect">
            <a:avLst>
              <a:gd name="adj" fmla="val 6551"/>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002060"/>
                </a:solidFill>
                <a:cs typeface="Arial" panose="020B0604020202020204" pitchFamily="34" charset="0"/>
              </a:rPr>
              <a:t>If you have not used the </a:t>
            </a:r>
            <a:r>
              <a:rPr lang="en-GB" sz="1400" dirty="0">
                <a:solidFill>
                  <a:srgbClr val="002060"/>
                </a:solidFill>
                <a:cs typeface="Arial" panose="020B0604020202020204" pitchFamily="34" charset="0"/>
                <a:hlinkClick r:id="rId4"/>
              </a:rPr>
              <a:t>Application Portal</a:t>
            </a:r>
            <a:r>
              <a:rPr lang="en-GB" sz="1400" dirty="0">
                <a:solidFill>
                  <a:srgbClr val="002060"/>
                </a:solidFill>
                <a:cs typeface="Arial" panose="020B0604020202020204" pitchFamily="34" charset="0"/>
              </a:rPr>
              <a:t> in the last year, you must create a new profile before you can apply.</a:t>
            </a:r>
          </a:p>
          <a:p>
            <a:pPr algn="ctr"/>
            <a:endParaRPr lang="en-GB" sz="1400" dirty="0">
              <a:solidFill>
                <a:srgbClr val="002060"/>
              </a:solidFill>
              <a:cs typeface="Arial" panose="020B0604020202020204" pitchFamily="34" charset="0"/>
            </a:endParaRPr>
          </a:p>
          <a:p>
            <a:pPr algn="ctr"/>
            <a:r>
              <a:rPr lang="en-GB" sz="1400" dirty="0">
                <a:solidFill>
                  <a:srgbClr val="002060"/>
                </a:solidFill>
                <a:cs typeface="Arial" panose="020B0604020202020204" pitchFamily="34" charset="0"/>
              </a:rPr>
              <a:t>Click “Register” to create your profile.</a:t>
            </a:r>
          </a:p>
        </p:txBody>
      </p:sp>
      <p:sp>
        <p:nvSpPr>
          <p:cNvPr id="2" name="Slide Number Placeholder 1"/>
          <p:cNvSpPr>
            <a:spLocks noGrp="1"/>
          </p:cNvSpPr>
          <p:nvPr>
            <p:ph type="sldNum" sz="quarter" idx="12"/>
          </p:nvPr>
        </p:nvSpPr>
        <p:spPr/>
        <p:txBody>
          <a:bodyPr/>
          <a:lstStyle/>
          <a:p>
            <a:fld id="{FA9055BA-54CA-48D3-A479-0E05B2B565D9}" type="slidenum">
              <a:rPr lang="en-GB" smtClean="0"/>
              <a:t>3</a:t>
            </a:fld>
            <a:endParaRPr lang="en-GB"/>
          </a:p>
        </p:txBody>
      </p:sp>
      <p:sp>
        <p:nvSpPr>
          <p:cNvPr id="7" name="Rounded Rectangle 6"/>
          <p:cNvSpPr/>
          <p:nvPr/>
        </p:nvSpPr>
        <p:spPr>
          <a:xfrm>
            <a:off x="4716016" y="4581128"/>
            <a:ext cx="3330917" cy="1106416"/>
          </a:xfrm>
          <a:prstGeom prst="roundRect">
            <a:avLst>
              <a:gd name="adj" fmla="val 602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002060"/>
                </a:solidFill>
                <a:cs typeface="Arial" panose="020B0604020202020204" pitchFamily="34" charset="0"/>
              </a:rPr>
              <a:t>If you have an existing profile, log in using your email address and password, then go to Page 9 in this guide.</a:t>
            </a:r>
          </a:p>
        </p:txBody>
      </p:sp>
    </p:spTree>
    <p:extLst>
      <p:ext uri="{BB962C8B-B14F-4D97-AF65-F5344CB8AC3E}">
        <p14:creationId xmlns:p14="http://schemas.microsoft.com/office/powerpoint/2010/main" val="293934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1340768"/>
            <a:ext cx="8280920" cy="941580"/>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rgbClr val="002060"/>
                </a:solidFill>
                <a:cs typeface="Arial" panose="020B0604020202020204" pitchFamily="34" charset="0"/>
              </a:rPr>
              <a:t>Terms and Conditions: you </a:t>
            </a:r>
            <a:r>
              <a:rPr lang="en-GB" b="1" u="sng" dirty="0">
                <a:solidFill>
                  <a:srgbClr val="002060"/>
                </a:solidFill>
                <a:cs typeface="Arial" panose="020B0604020202020204" pitchFamily="34" charset="0"/>
              </a:rPr>
              <a:t>must</a:t>
            </a:r>
            <a:r>
              <a:rPr lang="en-GB" dirty="0">
                <a:solidFill>
                  <a:srgbClr val="002060"/>
                </a:solidFill>
                <a:cs typeface="Arial" panose="020B0604020202020204" pitchFamily="34" charset="0"/>
              </a:rPr>
              <a:t> read this information carefully. </a:t>
            </a:r>
          </a:p>
          <a:p>
            <a:pPr algn="ctr"/>
            <a:r>
              <a:rPr lang="en-GB" dirty="0">
                <a:solidFill>
                  <a:srgbClr val="002060"/>
                </a:solidFill>
                <a:cs typeface="Arial" panose="020B0604020202020204" pitchFamily="34" charset="0"/>
              </a:rPr>
              <a:t>Make sure you understand it before you submit your application.</a:t>
            </a:r>
          </a:p>
        </p:txBody>
      </p:sp>
      <p:sp>
        <p:nvSpPr>
          <p:cNvPr id="2" name="Slide Number Placeholder 1"/>
          <p:cNvSpPr>
            <a:spLocks noGrp="1"/>
          </p:cNvSpPr>
          <p:nvPr>
            <p:ph type="sldNum" sz="quarter" idx="12"/>
          </p:nvPr>
        </p:nvSpPr>
        <p:spPr/>
        <p:txBody>
          <a:bodyPr/>
          <a:lstStyle/>
          <a:p>
            <a:fld id="{FA9055BA-54CA-48D3-A479-0E05B2B565D9}" type="slidenum">
              <a:rPr lang="en-GB" smtClean="0"/>
              <a:t>30</a:t>
            </a:fld>
            <a:endParaRPr lang="en-GB"/>
          </a:p>
        </p:txBody>
      </p:sp>
      <p:sp>
        <p:nvSpPr>
          <p:cNvPr id="7" name="Title 1"/>
          <p:cNvSpPr txBox="1">
            <a:spLocks/>
          </p:cNvSpPr>
          <p:nvPr/>
        </p:nvSpPr>
        <p:spPr>
          <a:xfrm>
            <a:off x="457200" y="5375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Terms and Conditions</a:t>
            </a:r>
          </a:p>
        </p:txBody>
      </p:sp>
      <p:pic>
        <p:nvPicPr>
          <p:cNvPr id="6" name="image40.jpeg">
            <a:extLst>
              <a:ext uri="{FF2B5EF4-FFF2-40B4-BE49-F238E27FC236}">
                <a16:creationId xmlns:a16="http://schemas.microsoft.com/office/drawing/2014/main" id="{892CDBBC-39DD-48DF-97A2-941E2F80BA82}"/>
              </a:ext>
            </a:extLst>
          </p:cNvPr>
          <p:cNvPicPr/>
          <p:nvPr/>
        </p:nvPicPr>
        <p:blipFill>
          <a:blip r:embed="rId2" cstate="print"/>
          <a:stretch>
            <a:fillRect/>
          </a:stretch>
        </p:blipFill>
        <p:spPr>
          <a:xfrm>
            <a:off x="1313180" y="2355557"/>
            <a:ext cx="6517640" cy="3881755"/>
          </a:xfrm>
          <a:prstGeom prst="rect">
            <a:avLst/>
          </a:prstGeom>
          <a:ln>
            <a:solidFill>
              <a:schemeClr val="bg1">
                <a:lumMod val="75000"/>
              </a:schemeClr>
            </a:solidFill>
          </a:ln>
        </p:spPr>
      </p:pic>
    </p:spTree>
    <p:extLst>
      <p:ext uri="{BB962C8B-B14F-4D97-AF65-F5344CB8AC3E}">
        <p14:creationId xmlns:p14="http://schemas.microsoft.com/office/powerpoint/2010/main" val="159082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5536" y="1628800"/>
            <a:ext cx="8280920" cy="936104"/>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rgbClr val="002060"/>
                </a:solidFill>
                <a:cs typeface="Arial" panose="020B0604020202020204" pitchFamily="34" charset="0"/>
              </a:rPr>
              <a:t>Data Protection: you </a:t>
            </a:r>
            <a:r>
              <a:rPr lang="en-GB" b="1" dirty="0">
                <a:solidFill>
                  <a:srgbClr val="002060"/>
                </a:solidFill>
                <a:cs typeface="Arial" panose="020B0604020202020204" pitchFamily="34" charset="0"/>
              </a:rPr>
              <a:t>must</a:t>
            </a:r>
            <a:r>
              <a:rPr lang="en-GB" dirty="0">
                <a:solidFill>
                  <a:srgbClr val="002060"/>
                </a:solidFill>
                <a:cs typeface="Arial" panose="020B0604020202020204" pitchFamily="34" charset="0"/>
              </a:rPr>
              <a:t> read this information carefully. </a:t>
            </a:r>
          </a:p>
          <a:p>
            <a:pPr algn="ctr"/>
            <a:r>
              <a:rPr lang="en-GB" dirty="0">
                <a:solidFill>
                  <a:srgbClr val="002060"/>
                </a:solidFill>
                <a:cs typeface="Arial" panose="020B0604020202020204" pitchFamily="34" charset="0"/>
              </a:rPr>
              <a:t>Make sure you understand it before you submit your application.</a:t>
            </a:r>
          </a:p>
        </p:txBody>
      </p:sp>
      <p:sp>
        <p:nvSpPr>
          <p:cNvPr id="2" name="Slide Number Placeholder 1"/>
          <p:cNvSpPr>
            <a:spLocks noGrp="1"/>
          </p:cNvSpPr>
          <p:nvPr>
            <p:ph type="sldNum" sz="quarter" idx="12"/>
          </p:nvPr>
        </p:nvSpPr>
        <p:spPr/>
        <p:txBody>
          <a:bodyPr/>
          <a:lstStyle/>
          <a:p>
            <a:fld id="{FA9055BA-54CA-48D3-A479-0E05B2B565D9}" type="slidenum">
              <a:rPr lang="en-GB" smtClean="0"/>
              <a:t>31</a:t>
            </a:fld>
            <a:endParaRPr lang="en-GB"/>
          </a:p>
        </p:txBody>
      </p:sp>
      <p:sp>
        <p:nvSpPr>
          <p:cNvPr id="7" name="Title 1"/>
          <p:cNvSpPr txBox="1">
            <a:spLocks/>
          </p:cNvSpPr>
          <p:nvPr/>
        </p:nvSpPr>
        <p:spPr>
          <a:xfrm>
            <a:off x="457200" y="5375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Data Protection</a:t>
            </a:r>
          </a:p>
        </p:txBody>
      </p:sp>
      <p:pic>
        <p:nvPicPr>
          <p:cNvPr id="8" name="Picture 7">
            <a:extLst>
              <a:ext uri="{FF2B5EF4-FFF2-40B4-BE49-F238E27FC236}">
                <a16:creationId xmlns:a16="http://schemas.microsoft.com/office/drawing/2014/main" id="{B1079367-0503-47B6-AA22-BE5585A76B97}"/>
              </a:ext>
            </a:extLst>
          </p:cNvPr>
          <p:cNvPicPr/>
          <p:nvPr/>
        </p:nvPicPr>
        <p:blipFill>
          <a:blip r:embed="rId2">
            <a:extLst>
              <a:ext uri="{28A0092B-C50C-407E-A947-70E740481C1C}">
                <a14:useLocalDpi xmlns:a14="http://schemas.microsoft.com/office/drawing/2010/main" val="0"/>
              </a:ext>
            </a:extLst>
          </a:blip>
          <a:srcRect/>
          <a:stretch/>
        </p:blipFill>
        <p:spPr bwMode="auto">
          <a:xfrm>
            <a:off x="654685" y="2826231"/>
            <a:ext cx="7834630" cy="25469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8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5536" y="1700808"/>
            <a:ext cx="8394394" cy="1800200"/>
          </a:xfrm>
          <a:prstGeom prst="roundRect">
            <a:avLst>
              <a:gd name="adj" fmla="val 6303"/>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en-GB" sz="1400" dirty="0">
                <a:solidFill>
                  <a:srgbClr val="002060"/>
                </a:solidFill>
                <a:cs typeface="Arial" panose="020B0604020202020204" pitchFamily="34" charset="0"/>
              </a:rPr>
              <a:t>School Place Offer: you </a:t>
            </a:r>
            <a:r>
              <a:rPr lang="en-GB" sz="1400" u="sng" dirty="0">
                <a:solidFill>
                  <a:srgbClr val="002060"/>
                </a:solidFill>
                <a:cs typeface="Arial" panose="020B0604020202020204" pitchFamily="34" charset="0"/>
              </a:rPr>
              <a:t>must</a:t>
            </a:r>
            <a:r>
              <a:rPr lang="en-GB" sz="1400" dirty="0">
                <a:solidFill>
                  <a:srgbClr val="002060"/>
                </a:solidFill>
                <a:cs typeface="Arial" panose="020B0604020202020204" pitchFamily="34" charset="0"/>
              </a:rPr>
              <a:t> tick the box against this statement – “</a:t>
            </a:r>
            <a:r>
              <a:rPr lang="en-GB" sz="1400" i="1" dirty="0">
                <a:solidFill>
                  <a:srgbClr val="002060"/>
                </a:solidFill>
                <a:cs typeface="Arial" panose="020B0604020202020204" pitchFamily="34" charset="0"/>
              </a:rPr>
              <a:t>I would like to receive my offer of a school place via email</a:t>
            </a:r>
            <a:r>
              <a:rPr lang="en-GB" sz="1400" dirty="0">
                <a:solidFill>
                  <a:srgbClr val="002060"/>
                </a:solidFill>
                <a:cs typeface="Arial" panose="020B0604020202020204" pitchFamily="34" charset="0"/>
              </a:rPr>
              <a:t>”</a:t>
            </a:r>
          </a:p>
          <a:p>
            <a:pPr algn="just"/>
            <a:endParaRPr lang="en-GB" sz="1400" dirty="0">
              <a:solidFill>
                <a:srgbClr val="002060"/>
              </a:solidFill>
              <a:cs typeface="Arial" panose="020B0604020202020204" pitchFamily="34" charset="0"/>
            </a:endParaRPr>
          </a:p>
          <a:p>
            <a:pPr algn="just"/>
            <a:r>
              <a:rPr lang="en-GB" sz="1400" dirty="0">
                <a:solidFill>
                  <a:srgbClr val="002060"/>
                </a:solidFill>
                <a:cs typeface="Arial" panose="020B0604020202020204" pitchFamily="34" charset="0"/>
              </a:rPr>
              <a:t>We will not post your child’s school offer to you.</a:t>
            </a:r>
          </a:p>
          <a:p>
            <a:pPr algn="just"/>
            <a:endParaRPr lang="en-GB" sz="1400" dirty="0">
              <a:solidFill>
                <a:srgbClr val="002060"/>
              </a:solidFill>
              <a:cs typeface="Arial" panose="020B0604020202020204" pitchFamily="34" charset="0"/>
            </a:endParaRPr>
          </a:p>
          <a:p>
            <a:pPr algn="just"/>
            <a:r>
              <a:rPr lang="en-GB" sz="1400" dirty="0">
                <a:solidFill>
                  <a:srgbClr val="002060"/>
                </a:solidFill>
                <a:cs typeface="Arial" panose="020B0604020202020204" pitchFamily="34" charset="0"/>
              </a:rPr>
              <a:t>All online applicants will receive their child’s school place offer by email, and you will also be able to log in and respond to the offer from 1 March.</a:t>
            </a:r>
          </a:p>
        </p:txBody>
      </p:sp>
      <p:sp>
        <p:nvSpPr>
          <p:cNvPr id="2" name="Slide Number Placeholder 1"/>
          <p:cNvSpPr>
            <a:spLocks noGrp="1"/>
          </p:cNvSpPr>
          <p:nvPr>
            <p:ph type="sldNum" sz="quarter" idx="12"/>
          </p:nvPr>
        </p:nvSpPr>
        <p:spPr/>
        <p:txBody>
          <a:bodyPr/>
          <a:lstStyle/>
          <a:p>
            <a:fld id="{FA9055BA-54CA-48D3-A479-0E05B2B565D9}" type="slidenum">
              <a:rPr lang="en-GB" smtClean="0"/>
              <a:t>32</a:t>
            </a:fld>
            <a:endParaRPr lang="en-GB"/>
          </a:p>
        </p:txBody>
      </p:sp>
      <p:sp>
        <p:nvSpPr>
          <p:cNvPr id="8" name="Title 1"/>
          <p:cNvSpPr txBox="1">
            <a:spLocks/>
          </p:cNvSpPr>
          <p:nvPr/>
        </p:nvSpPr>
        <p:spPr>
          <a:xfrm>
            <a:off x="457200" y="5375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Submitting your application</a:t>
            </a:r>
          </a:p>
        </p:txBody>
      </p:sp>
      <p:pic>
        <p:nvPicPr>
          <p:cNvPr id="7" name="image42.jpeg">
            <a:extLst>
              <a:ext uri="{FF2B5EF4-FFF2-40B4-BE49-F238E27FC236}">
                <a16:creationId xmlns:a16="http://schemas.microsoft.com/office/drawing/2014/main" id="{24CF58AB-E2CD-4B21-89D7-28EAD3F3577D}"/>
              </a:ext>
            </a:extLst>
          </p:cNvPr>
          <p:cNvPicPr/>
          <p:nvPr/>
        </p:nvPicPr>
        <p:blipFill>
          <a:blip r:embed="rId2">
            <a:extLst>
              <a:ext uri="{28A0092B-C50C-407E-A947-70E740481C1C}">
                <a14:useLocalDpi xmlns:a14="http://schemas.microsoft.com/office/drawing/2010/main" val="0"/>
              </a:ext>
            </a:extLst>
          </a:blip>
          <a:stretch>
            <a:fillRect/>
          </a:stretch>
        </p:blipFill>
        <p:spPr>
          <a:xfrm>
            <a:off x="401638" y="3769965"/>
            <a:ext cx="8340725" cy="1819275"/>
          </a:xfrm>
          <a:prstGeom prst="rect">
            <a:avLst/>
          </a:prstGeom>
          <a:ln>
            <a:solidFill>
              <a:schemeClr val="bg1">
                <a:lumMod val="75000"/>
              </a:schemeClr>
            </a:solidFill>
          </a:ln>
        </p:spPr>
      </p:pic>
    </p:spTree>
    <p:extLst>
      <p:ext uri="{BB962C8B-B14F-4D97-AF65-F5344CB8AC3E}">
        <p14:creationId xmlns:p14="http://schemas.microsoft.com/office/powerpoint/2010/main" val="2183720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46B149C-10B6-46BC-B94F-59CAF8F18A05}"/>
              </a:ext>
            </a:extLst>
          </p:cNvPr>
          <p:cNvPicPr/>
          <p:nvPr/>
        </p:nvPicPr>
        <p:blipFill>
          <a:blip r:embed="rId2">
            <a:extLst>
              <a:ext uri="{28A0092B-C50C-407E-A947-70E740481C1C}">
                <a14:useLocalDpi xmlns:a14="http://schemas.microsoft.com/office/drawing/2010/main" val="0"/>
              </a:ext>
            </a:extLst>
          </a:blip>
          <a:srcRect/>
          <a:stretch/>
        </p:blipFill>
        <p:spPr bwMode="auto">
          <a:xfrm>
            <a:off x="815975" y="2687955"/>
            <a:ext cx="7512050" cy="14820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002" y="1484784"/>
            <a:ext cx="4824536" cy="89758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Left Arrow 6"/>
          <p:cNvSpPr/>
          <p:nvPr/>
        </p:nvSpPr>
        <p:spPr>
          <a:xfrm flipH="1">
            <a:off x="1941992" y="2086886"/>
            <a:ext cx="1549888" cy="216024"/>
          </a:xfrm>
          <a:prstGeom prst="leftArrow">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827584" y="1484784"/>
            <a:ext cx="2088232" cy="897588"/>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If you would like to preview your application before you submit it, click “Preview”.</a:t>
            </a:r>
          </a:p>
        </p:txBody>
      </p:sp>
      <p:sp>
        <p:nvSpPr>
          <p:cNvPr id="9" name="Rounded Rectangle 8"/>
          <p:cNvSpPr/>
          <p:nvPr/>
        </p:nvSpPr>
        <p:spPr>
          <a:xfrm>
            <a:off x="827584" y="4454403"/>
            <a:ext cx="1800199" cy="1041604"/>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You must tick this box to confirm you have read and understood the Terms and Conditions.</a:t>
            </a:r>
          </a:p>
        </p:txBody>
      </p:sp>
      <p:sp>
        <p:nvSpPr>
          <p:cNvPr id="14" name="Rounded Rectangle 13"/>
          <p:cNvSpPr/>
          <p:nvPr/>
        </p:nvSpPr>
        <p:spPr>
          <a:xfrm>
            <a:off x="467544" y="5733256"/>
            <a:ext cx="8136902" cy="433140"/>
          </a:xfrm>
          <a:prstGeom prst="roundRect">
            <a:avLst/>
          </a:prstGeom>
          <a:solidFill>
            <a:srgbClr val="FFFF6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accent2">
                    <a:lumMod val="75000"/>
                  </a:schemeClr>
                </a:solidFill>
              </a:rPr>
              <a:t>Remember the application deadline: midnight on 31 October 2021</a:t>
            </a:r>
          </a:p>
        </p:txBody>
      </p:sp>
      <p:sp>
        <p:nvSpPr>
          <p:cNvPr id="2" name="Slide Number Placeholder 1"/>
          <p:cNvSpPr>
            <a:spLocks noGrp="1"/>
          </p:cNvSpPr>
          <p:nvPr>
            <p:ph type="sldNum" sz="quarter" idx="12"/>
          </p:nvPr>
        </p:nvSpPr>
        <p:spPr/>
        <p:txBody>
          <a:bodyPr/>
          <a:lstStyle/>
          <a:p>
            <a:fld id="{FA9055BA-54CA-48D3-A479-0E05B2B565D9}" type="slidenum">
              <a:rPr lang="en-GB" smtClean="0"/>
              <a:t>33</a:t>
            </a:fld>
            <a:endParaRPr lang="en-GB"/>
          </a:p>
        </p:txBody>
      </p:sp>
      <p:sp>
        <p:nvSpPr>
          <p:cNvPr id="15" name="Title 1"/>
          <p:cNvSpPr txBox="1">
            <a:spLocks/>
          </p:cNvSpPr>
          <p:nvPr/>
        </p:nvSpPr>
        <p:spPr>
          <a:xfrm>
            <a:off x="457200" y="5375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Submitting your application</a:t>
            </a:r>
          </a:p>
        </p:txBody>
      </p:sp>
      <p:sp>
        <p:nvSpPr>
          <p:cNvPr id="16" name="Up Arrow 15"/>
          <p:cNvSpPr/>
          <p:nvPr/>
        </p:nvSpPr>
        <p:spPr>
          <a:xfrm>
            <a:off x="7740352" y="4022355"/>
            <a:ext cx="250313" cy="864096"/>
          </a:xfrm>
          <a:prstGeom prst="upArrow">
            <a:avLst>
              <a:gd name="adj1" fmla="val 34289"/>
              <a:gd name="adj2" fmla="val 73568"/>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3680622" y="4454403"/>
            <a:ext cx="4578977" cy="1041604"/>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002060"/>
                </a:solidFill>
                <a:cs typeface="Arial" panose="020B0604020202020204" pitchFamily="34" charset="0"/>
              </a:rPr>
              <a:t>When you have finished, click “Submit Now”.</a:t>
            </a:r>
          </a:p>
          <a:p>
            <a:pPr algn="ctr"/>
            <a:endParaRPr lang="en-GB" sz="1200" dirty="0">
              <a:solidFill>
                <a:srgbClr val="002060"/>
              </a:solidFill>
              <a:cs typeface="Arial" panose="020B0604020202020204" pitchFamily="34" charset="0"/>
            </a:endParaRPr>
          </a:p>
          <a:p>
            <a:pPr algn="just"/>
            <a:r>
              <a:rPr lang="en-GB" sz="1050" dirty="0">
                <a:solidFill>
                  <a:srgbClr val="002060"/>
                </a:solidFill>
                <a:cs typeface="Arial" panose="020B0604020202020204" pitchFamily="34" charset="0"/>
              </a:rPr>
              <a:t>We strongly recommend you “Submit Now” rather than “Return Later”. If you press “Submit Now”, you will still be able to log back in to your application until the deadline to make changes.</a:t>
            </a:r>
          </a:p>
        </p:txBody>
      </p:sp>
      <p:sp>
        <p:nvSpPr>
          <p:cNvPr id="5" name="Up Arrow 4"/>
          <p:cNvSpPr/>
          <p:nvPr/>
        </p:nvSpPr>
        <p:spPr>
          <a:xfrm>
            <a:off x="827584" y="3966548"/>
            <a:ext cx="250313" cy="487855"/>
          </a:xfrm>
          <a:prstGeom prst="upArrow">
            <a:avLst>
              <a:gd name="adj1" fmla="val 34289"/>
              <a:gd name="adj2" fmla="val 73568"/>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78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00049" y="1412776"/>
            <a:ext cx="8348414" cy="1728192"/>
          </a:xfrm>
          <a:prstGeom prst="roundRect">
            <a:avLst>
              <a:gd name="adj" fmla="val 11155"/>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r>
              <a:rPr lang="en-GB" dirty="0">
                <a:solidFill>
                  <a:srgbClr val="002060"/>
                </a:solidFill>
                <a:cs typeface="Arial" panose="020B0604020202020204" pitchFamily="34" charset="0"/>
              </a:rPr>
              <a:t>You have now submitted your application.</a:t>
            </a:r>
          </a:p>
          <a:p>
            <a:pPr algn="just"/>
            <a:endParaRPr lang="en-GB" sz="14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You can preview your application by clicking “Preview”.</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If you need to make changes you can log back in to the application until 3pm on 31 October 2021 – see </a:t>
            </a:r>
            <a:r>
              <a:rPr lang="en-GB" sz="1200" dirty="0">
                <a:solidFill>
                  <a:schemeClr val="tx1"/>
                </a:solidFill>
                <a:cs typeface="Arial" panose="020B0604020202020204" pitchFamily="34" charset="0"/>
              </a:rPr>
              <a:t>page 36 </a:t>
            </a:r>
            <a:r>
              <a:rPr lang="en-GB" sz="1200" dirty="0">
                <a:solidFill>
                  <a:srgbClr val="002060"/>
                </a:solidFill>
                <a:cs typeface="Arial" panose="020B0604020202020204" pitchFamily="34" charset="0"/>
              </a:rPr>
              <a:t>onwards for further information. If you need to make changes later, you </a:t>
            </a:r>
            <a:r>
              <a:rPr lang="en-GB" sz="1200" b="1" dirty="0">
                <a:solidFill>
                  <a:srgbClr val="002060"/>
                </a:solidFill>
                <a:cs typeface="Arial" panose="020B0604020202020204" pitchFamily="34" charset="0"/>
              </a:rPr>
              <a:t>must</a:t>
            </a:r>
            <a:r>
              <a:rPr lang="en-GB" sz="1200" dirty="0">
                <a:solidFill>
                  <a:srgbClr val="002060"/>
                </a:solidFill>
                <a:cs typeface="Arial" panose="020B0604020202020204" pitchFamily="34" charset="0"/>
              </a:rPr>
              <a:t> remember to re-submit your application when you’ve finished, otherwise your application will be lost.</a:t>
            </a:r>
          </a:p>
        </p:txBody>
      </p:sp>
      <p:sp>
        <p:nvSpPr>
          <p:cNvPr id="7" name="Rounded Rectangle 6"/>
          <p:cNvSpPr/>
          <p:nvPr/>
        </p:nvSpPr>
        <p:spPr>
          <a:xfrm>
            <a:off x="400049" y="5229200"/>
            <a:ext cx="8348414" cy="792088"/>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002060"/>
                </a:solidFill>
                <a:cs typeface="Arial" panose="020B0604020202020204" pitchFamily="34" charset="0"/>
              </a:rPr>
              <a:t>You will now receive an email to confirm your application has been submitted – please check your inbox to make sure this has arrived, and make sure you keep this email safe.</a:t>
            </a:r>
          </a:p>
        </p:txBody>
      </p:sp>
      <p:sp>
        <p:nvSpPr>
          <p:cNvPr id="2" name="Slide Number Placeholder 1"/>
          <p:cNvSpPr>
            <a:spLocks noGrp="1"/>
          </p:cNvSpPr>
          <p:nvPr>
            <p:ph type="sldNum" sz="quarter" idx="12"/>
          </p:nvPr>
        </p:nvSpPr>
        <p:spPr/>
        <p:txBody>
          <a:bodyPr/>
          <a:lstStyle/>
          <a:p>
            <a:fld id="{FA9055BA-54CA-48D3-A479-0E05B2B565D9}" type="slidenum">
              <a:rPr lang="en-GB" smtClean="0"/>
              <a:t>34</a:t>
            </a:fld>
            <a:endParaRPr lang="en-GB"/>
          </a:p>
        </p:txBody>
      </p:sp>
      <p:sp>
        <p:nvSpPr>
          <p:cNvPr id="9" name="Title 1"/>
          <p:cNvSpPr txBox="1">
            <a:spLocks/>
          </p:cNvSpPr>
          <p:nvPr/>
        </p:nvSpPr>
        <p:spPr>
          <a:xfrm>
            <a:off x="457200" y="53752"/>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Secondary School Application:</a:t>
            </a:r>
            <a:br>
              <a:rPr lang="en-GB" b="1" dirty="0">
                <a:latin typeface="+mn-lt"/>
                <a:ea typeface="+mn-ea"/>
                <a:cs typeface="+mn-cs"/>
              </a:rPr>
            </a:br>
            <a:r>
              <a:rPr lang="en-GB" sz="3600" b="1" dirty="0">
                <a:latin typeface="+mn-lt"/>
                <a:ea typeface="+mn-ea"/>
                <a:cs typeface="+mn-cs"/>
              </a:rPr>
              <a:t>Your application is submitted</a:t>
            </a:r>
          </a:p>
        </p:txBody>
      </p:sp>
      <p:pic>
        <p:nvPicPr>
          <p:cNvPr id="8" name="image45.jpeg">
            <a:extLst>
              <a:ext uri="{FF2B5EF4-FFF2-40B4-BE49-F238E27FC236}">
                <a16:creationId xmlns:a16="http://schemas.microsoft.com/office/drawing/2014/main" id="{63B668E6-1809-4FA1-AB01-2B795CA01561}"/>
              </a:ext>
            </a:extLst>
          </p:cNvPr>
          <p:cNvPicPr/>
          <p:nvPr/>
        </p:nvPicPr>
        <p:blipFill>
          <a:blip r:embed="rId2">
            <a:extLst>
              <a:ext uri="{28A0092B-C50C-407E-A947-70E740481C1C}">
                <a14:useLocalDpi xmlns:a14="http://schemas.microsoft.com/office/drawing/2010/main" val="0"/>
              </a:ext>
            </a:extLst>
          </a:blip>
          <a:stretch>
            <a:fillRect/>
          </a:stretch>
        </p:blipFill>
        <p:spPr>
          <a:xfrm>
            <a:off x="461962" y="3397736"/>
            <a:ext cx="8220075" cy="1615440"/>
          </a:xfrm>
          <a:prstGeom prst="rect">
            <a:avLst/>
          </a:prstGeom>
          <a:ln>
            <a:solidFill>
              <a:schemeClr val="bg1">
                <a:lumMod val="75000"/>
              </a:schemeClr>
            </a:solidFill>
          </a:ln>
        </p:spPr>
      </p:pic>
    </p:spTree>
    <p:extLst>
      <p:ext uri="{BB962C8B-B14F-4D97-AF65-F5344CB8AC3E}">
        <p14:creationId xmlns:p14="http://schemas.microsoft.com/office/powerpoint/2010/main" val="3423945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752"/>
            <a:ext cx="8229600" cy="9269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What Should I Do Now?</a:t>
            </a:r>
            <a:endParaRPr lang="en-GB" sz="2000" b="1" dirty="0">
              <a:latin typeface="+mn-lt"/>
              <a:ea typeface="+mn-ea"/>
              <a:cs typeface="+mn-cs"/>
            </a:endParaRPr>
          </a:p>
        </p:txBody>
      </p:sp>
      <p:sp>
        <p:nvSpPr>
          <p:cNvPr id="7" name="TextBox 6"/>
          <p:cNvSpPr txBox="1"/>
          <p:nvPr/>
        </p:nvSpPr>
        <p:spPr>
          <a:xfrm>
            <a:off x="424304" y="1215623"/>
            <a:ext cx="8196072" cy="600164"/>
          </a:xfrm>
          <a:prstGeom prst="rect">
            <a:avLst/>
          </a:prstGeom>
          <a:noFill/>
        </p:spPr>
        <p:txBody>
          <a:bodyPr wrap="square" rtlCol="0">
            <a:spAutoFit/>
          </a:bodyPr>
          <a:lstStyle/>
          <a:p>
            <a:pPr algn="just"/>
            <a:r>
              <a:rPr lang="en-GB" sz="1100" dirty="0"/>
              <a:t>If you have not uploaded evidence of your child’s Normal Home Address, you </a:t>
            </a:r>
            <a:r>
              <a:rPr lang="en-GB" sz="1100" b="1" dirty="0"/>
              <a:t>must</a:t>
            </a:r>
            <a:r>
              <a:rPr lang="en-GB" sz="1100" dirty="0"/>
              <a:t> send this to us. This should be a recent utility bill (gas or electricity). Visit </a:t>
            </a:r>
            <a:r>
              <a:rPr lang="en-GB" sz="1100" dirty="0">
                <a:hlinkClick r:id="rId2"/>
              </a:rPr>
              <a:t>www.buckinghamshire.gov.uk/contactadmissions</a:t>
            </a:r>
            <a:r>
              <a:rPr lang="en-GB" sz="1100" dirty="0"/>
              <a:t> to upload your evidence. You cannot currently post a paper copy to us.</a:t>
            </a:r>
          </a:p>
          <a:p>
            <a:pPr algn="just"/>
            <a:endParaRPr lang="en-GB" sz="1100" dirty="0"/>
          </a:p>
        </p:txBody>
      </p:sp>
      <p:sp>
        <p:nvSpPr>
          <p:cNvPr id="8" name="Rounded Rectangle 7"/>
          <p:cNvSpPr/>
          <p:nvPr/>
        </p:nvSpPr>
        <p:spPr>
          <a:xfrm>
            <a:off x="424304" y="908720"/>
            <a:ext cx="8224840" cy="28803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400" b="1" dirty="0">
                <a:solidFill>
                  <a:srgbClr val="002060"/>
                </a:solidFill>
                <a:cs typeface="Arial" panose="020B0604020202020204" pitchFamily="34" charset="0"/>
              </a:rPr>
              <a:t>Address Evidence</a:t>
            </a:r>
          </a:p>
        </p:txBody>
      </p:sp>
      <p:sp>
        <p:nvSpPr>
          <p:cNvPr id="9" name="Rounded Rectangle 8"/>
          <p:cNvSpPr/>
          <p:nvPr/>
        </p:nvSpPr>
        <p:spPr>
          <a:xfrm>
            <a:off x="424304" y="1844824"/>
            <a:ext cx="8224840" cy="28803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400" b="1" dirty="0">
                <a:solidFill>
                  <a:srgbClr val="002060"/>
                </a:solidFill>
                <a:cs typeface="Arial" panose="020B0604020202020204" pitchFamily="34" charset="0"/>
              </a:rPr>
              <a:t>Supplementary Information Forms (SIFs)</a:t>
            </a:r>
          </a:p>
        </p:txBody>
      </p:sp>
      <p:sp>
        <p:nvSpPr>
          <p:cNvPr id="10" name="TextBox 9"/>
          <p:cNvSpPr txBox="1"/>
          <p:nvPr/>
        </p:nvSpPr>
        <p:spPr>
          <a:xfrm>
            <a:off x="424304" y="2132856"/>
            <a:ext cx="8224840" cy="2631490"/>
          </a:xfrm>
          <a:prstGeom prst="rect">
            <a:avLst/>
          </a:prstGeom>
          <a:noFill/>
        </p:spPr>
        <p:txBody>
          <a:bodyPr wrap="square" rtlCol="0">
            <a:spAutoFit/>
          </a:bodyPr>
          <a:lstStyle/>
          <a:p>
            <a:pPr algn="just"/>
            <a:r>
              <a:rPr lang="en-GB" sz="1100" dirty="0"/>
              <a:t>All Supplementary Information Forms (SIFs) should be sent </a:t>
            </a:r>
            <a:r>
              <a:rPr lang="en-GB" sz="1100" b="1" dirty="0"/>
              <a:t>directly to the school</a:t>
            </a:r>
            <a:r>
              <a:rPr lang="en-GB" sz="1100" dirty="0"/>
              <a:t> – check their websites for more information.</a:t>
            </a:r>
          </a:p>
          <a:p>
            <a:pPr algn="just"/>
            <a:endParaRPr lang="en-GB" sz="1100" b="1" u="sng" dirty="0"/>
          </a:p>
          <a:p>
            <a:pPr algn="just"/>
            <a:r>
              <a:rPr lang="en-GB" sz="1100" b="1" u="sng" dirty="0"/>
              <a:t>Dr Challoner’s Grammar School</a:t>
            </a:r>
            <a:r>
              <a:rPr lang="en-GB" sz="1100" dirty="0"/>
              <a:t> – SIF required if you want your child considered under the ‘Catchment’ rule. </a:t>
            </a:r>
          </a:p>
          <a:p>
            <a:pPr algn="just"/>
            <a:endParaRPr lang="en-GB" sz="1100" dirty="0"/>
          </a:p>
          <a:p>
            <a:pPr algn="just"/>
            <a:r>
              <a:rPr lang="en-GB" sz="1100" b="1" u="sng" dirty="0"/>
              <a:t>Dr Challoner’s High School</a:t>
            </a:r>
            <a:r>
              <a:rPr lang="en-GB" sz="1100" dirty="0"/>
              <a:t> – SIF required if you want your child considered under the ‘Catchment’ rule. </a:t>
            </a:r>
            <a:endParaRPr lang="en-GB" sz="1100" b="1" u="sng" dirty="0"/>
          </a:p>
          <a:p>
            <a:pPr algn="just"/>
            <a:endParaRPr lang="en-GB" sz="1100" b="1" u="sng" dirty="0"/>
          </a:p>
          <a:p>
            <a:pPr algn="just"/>
            <a:r>
              <a:rPr lang="en-GB" sz="1100" b="1" u="sng" dirty="0"/>
              <a:t>Khalsa Secondary Academy</a:t>
            </a:r>
            <a:r>
              <a:rPr lang="en-GB" sz="1100" dirty="0"/>
              <a:t> - SIF required if you want your child considered under a faith rule.</a:t>
            </a:r>
          </a:p>
          <a:p>
            <a:pPr algn="just"/>
            <a:endParaRPr lang="en-GB" sz="1100" dirty="0"/>
          </a:p>
          <a:p>
            <a:pPr algn="just"/>
            <a:r>
              <a:rPr lang="en-GB" sz="1100" b="1" u="sng" dirty="0"/>
              <a:t>St Michael’s Catholic School (High Wycombe OR Aylesbury)</a:t>
            </a:r>
            <a:r>
              <a:rPr lang="en-GB" sz="1100" dirty="0"/>
              <a:t> - SIF required if you want your child considered under a faith rule.</a:t>
            </a:r>
          </a:p>
          <a:p>
            <a:pPr algn="just"/>
            <a:endParaRPr lang="en-GB" sz="1100" dirty="0"/>
          </a:p>
          <a:p>
            <a:pPr algn="just"/>
            <a:r>
              <a:rPr lang="en-GB" sz="1100" b="1" u="sng" dirty="0"/>
              <a:t>The Royal Grammar School</a:t>
            </a:r>
            <a:r>
              <a:rPr lang="en-GB" sz="1100" dirty="0"/>
              <a:t> – SIF required if you want your child considered under the ‘Catchment’ rule. </a:t>
            </a:r>
            <a:endParaRPr lang="en-GB" sz="1100" b="1" u="sng" dirty="0"/>
          </a:p>
          <a:p>
            <a:pPr algn="just"/>
            <a:endParaRPr lang="en-GB" sz="1100" b="1" u="sng" dirty="0"/>
          </a:p>
          <a:p>
            <a:pPr algn="just"/>
            <a:r>
              <a:rPr lang="en-GB" sz="1100" b="1" u="sng" dirty="0"/>
              <a:t>Waddesdon Church of England School</a:t>
            </a:r>
            <a:r>
              <a:rPr lang="en-GB" sz="1100" dirty="0"/>
              <a:t> – Church Affiliation Form required if you want your child considered under a faith rule.</a:t>
            </a:r>
          </a:p>
          <a:p>
            <a:pPr algn="just"/>
            <a:endParaRPr lang="en-GB" sz="1100" dirty="0"/>
          </a:p>
          <a:p>
            <a:pPr algn="just"/>
            <a:r>
              <a:rPr lang="en-GB" sz="1100" dirty="0"/>
              <a:t>If you are applying for a school (or schools) in other areas, check their websites to see if you need to complete a supplementary form.</a:t>
            </a:r>
          </a:p>
        </p:txBody>
      </p:sp>
      <p:sp>
        <p:nvSpPr>
          <p:cNvPr id="11" name="Rounded Rectangle 10"/>
          <p:cNvSpPr/>
          <p:nvPr/>
        </p:nvSpPr>
        <p:spPr>
          <a:xfrm>
            <a:off x="395536" y="5079954"/>
            <a:ext cx="8224840" cy="28803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400" b="1" dirty="0">
                <a:solidFill>
                  <a:srgbClr val="002060"/>
                </a:solidFill>
                <a:cs typeface="Arial" panose="020B0604020202020204" pitchFamily="34" charset="0"/>
              </a:rPr>
              <a:t>Other supporting evidence</a:t>
            </a:r>
          </a:p>
        </p:txBody>
      </p:sp>
      <p:sp>
        <p:nvSpPr>
          <p:cNvPr id="12" name="TextBox 11"/>
          <p:cNvSpPr txBox="1"/>
          <p:nvPr/>
        </p:nvSpPr>
        <p:spPr>
          <a:xfrm>
            <a:off x="395536" y="5442609"/>
            <a:ext cx="8224840" cy="1107996"/>
          </a:xfrm>
          <a:prstGeom prst="rect">
            <a:avLst/>
          </a:prstGeom>
          <a:noFill/>
        </p:spPr>
        <p:txBody>
          <a:bodyPr wrap="square" rtlCol="0">
            <a:spAutoFit/>
          </a:bodyPr>
          <a:lstStyle/>
          <a:p>
            <a:pPr algn="just"/>
            <a:r>
              <a:rPr lang="en-GB" sz="1100" dirty="0"/>
              <a:t>If you have not uploaded it, you need to provide evidence if you are applying under a special rule (e.g. Free School Meals, looked-after child, exceptional medical/social reasons). Check if evidence should be sent to the </a:t>
            </a:r>
            <a:r>
              <a:rPr lang="en-GB" sz="1100" dirty="0">
                <a:hlinkClick r:id="rId3"/>
              </a:rPr>
              <a:t>Admissions and Transport Team</a:t>
            </a:r>
            <a:r>
              <a:rPr lang="en-GB" sz="1100" dirty="0"/>
              <a:t> or the school, and then send it as soon as possible.</a:t>
            </a:r>
          </a:p>
          <a:p>
            <a:pPr algn="just"/>
            <a:endParaRPr lang="en-GB" sz="1100" dirty="0"/>
          </a:p>
          <a:p>
            <a:pPr algn="just"/>
            <a:r>
              <a:rPr lang="en-GB" sz="1100" b="1" dirty="0"/>
              <a:t>Exceptional Medical/Social Reasons</a:t>
            </a:r>
            <a:r>
              <a:rPr lang="en-GB" sz="1100" dirty="0"/>
              <a:t>: further information about this rule and what evidence you need to provide can be found on </a:t>
            </a:r>
            <a:r>
              <a:rPr lang="en-GB" sz="1100" dirty="0">
                <a:solidFill>
                  <a:srgbClr val="FF0000"/>
                </a:solidFill>
                <a:hlinkClick r:id="rId4"/>
              </a:rPr>
              <a:t>our website.</a:t>
            </a:r>
            <a:endParaRPr lang="en-GB" sz="1100" dirty="0">
              <a:solidFill>
                <a:srgbClr val="FF0000"/>
              </a:solidFill>
            </a:endParaRPr>
          </a:p>
        </p:txBody>
      </p:sp>
      <p:sp>
        <p:nvSpPr>
          <p:cNvPr id="2" name="Slide Number Placeholder 1"/>
          <p:cNvSpPr>
            <a:spLocks noGrp="1"/>
          </p:cNvSpPr>
          <p:nvPr>
            <p:ph type="sldNum" sz="quarter" idx="12"/>
          </p:nvPr>
        </p:nvSpPr>
        <p:spPr/>
        <p:txBody>
          <a:bodyPr/>
          <a:lstStyle/>
          <a:p>
            <a:fld id="{FA9055BA-54CA-48D3-A479-0E05B2B565D9}" type="slidenum">
              <a:rPr lang="en-GB" smtClean="0"/>
              <a:t>35</a:t>
            </a:fld>
            <a:endParaRPr lang="en-GB" dirty="0"/>
          </a:p>
        </p:txBody>
      </p:sp>
    </p:spTree>
    <p:extLst>
      <p:ext uri="{BB962C8B-B14F-4D97-AF65-F5344CB8AC3E}">
        <p14:creationId xmlns:p14="http://schemas.microsoft.com/office/powerpoint/2010/main" val="263178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9055BA-54CA-48D3-A479-0E05B2B565D9}" type="slidenum">
              <a:rPr lang="en-GB" smtClean="0"/>
              <a:t>36</a:t>
            </a:fld>
            <a:endParaRPr lang="en-GB"/>
          </a:p>
        </p:txBody>
      </p:sp>
      <p:sp>
        <p:nvSpPr>
          <p:cNvPr id="5" name="Title 1"/>
          <p:cNvSpPr txBox="1">
            <a:spLocks/>
          </p:cNvSpPr>
          <p:nvPr/>
        </p:nvSpPr>
        <p:spPr>
          <a:xfrm>
            <a:off x="457200" y="197768"/>
            <a:ext cx="8229600" cy="92697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What if I want to make changes to my application?</a:t>
            </a:r>
            <a:endParaRPr lang="en-GB" sz="2000" b="1" dirty="0">
              <a:latin typeface="+mn-lt"/>
              <a:ea typeface="+mn-ea"/>
              <a:cs typeface="+mn-cs"/>
            </a:endParaRPr>
          </a:p>
        </p:txBody>
      </p:sp>
      <p:sp>
        <p:nvSpPr>
          <p:cNvPr id="6" name="Rounded Rectangle 5"/>
          <p:cNvSpPr/>
          <p:nvPr/>
        </p:nvSpPr>
        <p:spPr>
          <a:xfrm>
            <a:off x="457200" y="1268760"/>
            <a:ext cx="8136902" cy="576064"/>
          </a:xfrm>
          <a:prstGeom prst="roundRect">
            <a:avLst/>
          </a:prstGeom>
          <a:solidFill>
            <a:srgbClr val="FFFF6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accent2">
                    <a:lumMod val="75000"/>
                  </a:schemeClr>
                </a:solidFill>
              </a:rPr>
              <a:t>You can make changes up to the deadline: midnight on 31 October 2021</a:t>
            </a:r>
          </a:p>
        </p:txBody>
      </p:sp>
      <p:sp>
        <p:nvSpPr>
          <p:cNvPr id="8" name="Rounded Rectangle 7"/>
          <p:cNvSpPr/>
          <p:nvPr/>
        </p:nvSpPr>
        <p:spPr>
          <a:xfrm>
            <a:off x="457200" y="1988840"/>
            <a:ext cx="8136902" cy="1800200"/>
          </a:xfrm>
          <a:prstGeom prst="roundRect">
            <a:avLst>
              <a:gd name="adj" fmla="val 9558"/>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solidFill>
              </a:rPr>
              <a:t>IMPORTANT</a:t>
            </a:r>
            <a:r>
              <a:rPr lang="en-GB" sz="1400" dirty="0">
                <a:solidFill>
                  <a:schemeClr val="tx1"/>
                </a:solidFill>
              </a:rPr>
              <a:t>: as soon as you click on “Change Application”, your application will become </a:t>
            </a:r>
            <a:r>
              <a:rPr lang="en-GB" sz="1400" b="1" dirty="0">
                <a:solidFill>
                  <a:schemeClr val="tx1"/>
                </a:solidFill>
              </a:rPr>
              <a:t>UNSUBMITTED</a:t>
            </a:r>
            <a:r>
              <a:rPr lang="en-GB" sz="1400" dirty="0">
                <a:solidFill>
                  <a:schemeClr val="tx1"/>
                </a:solidFill>
              </a:rPr>
              <a:t>.</a:t>
            </a:r>
          </a:p>
          <a:p>
            <a:pPr algn="ctr">
              <a:defRPr/>
            </a:pPr>
            <a:endParaRPr lang="en-GB" sz="1400" dirty="0">
              <a:solidFill>
                <a:schemeClr val="tx1"/>
              </a:solidFill>
            </a:endParaRPr>
          </a:p>
          <a:p>
            <a:pPr algn="ctr">
              <a:defRPr/>
            </a:pPr>
            <a:r>
              <a:rPr lang="en-GB" sz="1400" b="1" dirty="0">
                <a:solidFill>
                  <a:schemeClr val="tx1"/>
                </a:solidFill>
              </a:rPr>
              <a:t>An unsubmitted application cannot be processed.</a:t>
            </a:r>
          </a:p>
          <a:p>
            <a:pPr algn="ctr">
              <a:defRPr/>
            </a:pPr>
            <a:endParaRPr lang="en-GB" sz="1400" dirty="0">
              <a:solidFill>
                <a:schemeClr val="tx1"/>
              </a:solidFill>
            </a:endParaRPr>
          </a:p>
          <a:p>
            <a:pPr algn="ctr">
              <a:defRPr/>
            </a:pPr>
            <a:r>
              <a:rPr lang="en-GB" sz="1400" dirty="0">
                <a:solidFill>
                  <a:schemeClr val="tx1"/>
                </a:solidFill>
              </a:rPr>
              <a:t>If you do not click “Submit” before the deadline of midnight on 31 October, your application will be lost. This is likely to significantly impact the chance of your child being offered a preferred school.</a:t>
            </a:r>
          </a:p>
        </p:txBody>
      </p:sp>
      <p:sp>
        <p:nvSpPr>
          <p:cNvPr id="7" name="Rounded Rectangle 6"/>
          <p:cNvSpPr/>
          <p:nvPr/>
        </p:nvSpPr>
        <p:spPr>
          <a:xfrm>
            <a:off x="457200" y="3933056"/>
            <a:ext cx="8136902" cy="2376264"/>
          </a:xfrm>
          <a:prstGeom prst="roundRect">
            <a:avLst>
              <a:gd name="adj" fmla="val 86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b="1" dirty="0">
                <a:solidFill>
                  <a:schemeClr val="tx1"/>
                </a:solidFill>
                <a:cs typeface="Arial" panose="020B0604020202020204" pitchFamily="34" charset="0"/>
              </a:rPr>
              <a:t>If your application is unsubmitted, you will receive automatic emails reminding you to “submit” as the deadline (midnight on 31 October) approaches.</a:t>
            </a:r>
          </a:p>
          <a:p>
            <a:pPr algn="just"/>
            <a:endParaRPr lang="en-GB" sz="1200" dirty="0">
              <a:solidFill>
                <a:schemeClr val="tx1"/>
              </a:solidFill>
              <a:cs typeface="Arial" panose="020B0604020202020204" pitchFamily="34" charset="0"/>
            </a:endParaRPr>
          </a:p>
          <a:p>
            <a:pPr algn="just"/>
            <a:r>
              <a:rPr lang="en-GB" sz="1200" dirty="0">
                <a:solidFill>
                  <a:schemeClr val="tx1"/>
                </a:solidFill>
                <a:cs typeface="Arial" panose="020B0604020202020204" pitchFamily="34" charset="0"/>
              </a:rPr>
              <a:t>To submit your application if it is unsubmitted:</a:t>
            </a:r>
          </a:p>
          <a:p>
            <a:pPr algn="just"/>
            <a:endParaRPr lang="en-GB" sz="1200" dirty="0">
              <a:solidFill>
                <a:schemeClr val="tx1"/>
              </a:solidFill>
              <a:cs typeface="Arial" panose="020B0604020202020204" pitchFamily="34" charset="0"/>
            </a:endParaRPr>
          </a:p>
          <a:p>
            <a:pPr marL="285750" indent="-285750" algn="just">
              <a:buFontTx/>
              <a:buChar char="-"/>
            </a:pPr>
            <a:r>
              <a:rPr lang="en-GB" sz="1200" dirty="0">
                <a:solidFill>
                  <a:schemeClr val="tx1"/>
                </a:solidFill>
                <a:cs typeface="Arial" panose="020B0604020202020204" pitchFamily="34" charset="0"/>
              </a:rPr>
              <a:t>Login to the online portal</a:t>
            </a:r>
          </a:p>
          <a:p>
            <a:pPr marL="285750" indent="-285750" algn="just">
              <a:buFontTx/>
              <a:buChar char="-"/>
            </a:pPr>
            <a:r>
              <a:rPr lang="en-GB" sz="1200" dirty="0">
                <a:solidFill>
                  <a:schemeClr val="tx1"/>
                </a:solidFill>
                <a:cs typeface="Arial" panose="020B0604020202020204" pitchFamily="34" charset="0"/>
              </a:rPr>
              <a:t>Click “Apply for a school place”</a:t>
            </a:r>
          </a:p>
          <a:p>
            <a:pPr marL="285750" indent="-285750" algn="just">
              <a:buFontTx/>
              <a:buChar char="-"/>
            </a:pPr>
            <a:r>
              <a:rPr lang="en-GB" sz="1200" dirty="0">
                <a:solidFill>
                  <a:schemeClr val="tx1"/>
                </a:solidFill>
                <a:cs typeface="Arial" panose="020B0604020202020204" pitchFamily="34" charset="0"/>
              </a:rPr>
              <a:t>Find your child, and click “continue application”</a:t>
            </a:r>
          </a:p>
          <a:p>
            <a:pPr marL="285750" indent="-285750" algn="just">
              <a:buFontTx/>
              <a:buChar char="-"/>
            </a:pPr>
            <a:r>
              <a:rPr lang="en-GB" sz="1200" dirty="0">
                <a:solidFill>
                  <a:schemeClr val="tx1"/>
                </a:solidFill>
                <a:cs typeface="Arial" panose="020B0604020202020204" pitchFamily="34" charset="0"/>
              </a:rPr>
              <a:t>Continue through the pages of your application by clicking “next” until you reach the final page</a:t>
            </a:r>
          </a:p>
          <a:p>
            <a:pPr marL="285750" indent="-285750" algn="just">
              <a:buFontTx/>
              <a:buChar char="-"/>
            </a:pPr>
            <a:r>
              <a:rPr lang="en-GB" sz="1200" dirty="0">
                <a:solidFill>
                  <a:schemeClr val="tx1"/>
                </a:solidFill>
                <a:cs typeface="Arial" panose="020B0604020202020204" pitchFamily="34" charset="0"/>
              </a:rPr>
              <a:t>Select “yes” to agree to the Terms and Conditions</a:t>
            </a:r>
          </a:p>
          <a:p>
            <a:pPr marL="285750" indent="-285750" algn="just">
              <a:buFontTx/>
              <a:buChar char="-"/>
            </a:pPr>
            <a:r>
              <a:rPr lang="en-GB" sz="1200" dirty="0">
                <a:solidFill>
                  <a:schemeClr val="tx1"/>
                </a:solidFill>
                <a:cs typeface="Arial" panose="020B0604020202020204" pitchFamily="34" charset="0"/>
              </a:rPr>
              <a:t>Click “Submit Now”</a:t>
            </a:r>
          </a:p>
        </p:txBody>
      </p:sp>
    </p:spTree>
    <p:extLst>
      <p:ext uri="{BB962C8B-B14F-4D97-AF65-F5344CB8AC3E}">
        <p14:creationId xmlns:p14="http://schemas.microsoft.com/office/powerpoint/2010/main" val="3507644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696F6-0798-4ED5-B18F-D9667AABECFB}"/>
              </a:ext>
            </a:extLst>
          </p:cNvPr>
          <p:cNvPicPr/>
          <p:nvPr/>
        </p:nvPicPr>
        <p:blipFill>
          <a:blip r:embed="rId2">
            <a:extLst>
              <a:ext uri="{28A0092B-C50C-407E-A947-70E740481C1C}">
                <a14:useLocalDpi xmlns:a14="http://schemas.microsoft.com/office/drawing/2010/main" val="0"/>
              </a:ext>
            </a:extLst>
          </a:blip>
          <a:srcRect/>
          <a:stretch/>
        </p:blipFill>
        <p:spPr bwMode="auto">
          <a:xfrm>
            <a:off x="395536" y="1280656"/>
            <a:ext cx="2304256" cy="272440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A9055BA-54CA-48D3-A479-0E05B2B565D9}" type="slidenum">
              <a:rPr lang="en-GB" smtClean="0"/>
              <a:t>37</a:t>
            </a:fld>
            <a:endParaRPr lang="en-GB"/>
          </a:p>
        </p:txBody>
      </p:sp>
      <p:sp>
        <p:nvSpPr>
          <p:cNvPr id="14" name="Rounded Rectangle 13"/>
          <p:cNvSpPr/>
          <p:nvPr/>
        </p:nvSpPr>
        <p:spPr>
          <a:xfrm>
            <a:off x="3409356" y="2276872"/>
            <a:ext cx="4835052" cy="1656184"/>
          </a:xfrm>
          <a:prstGeom prst="roundRect">
            <a:avLst>
              <a:gd name="adj" fmla="val 919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en-GB" sz="1200" dirty="0">
                <a:solidFill>
                  <a:schemeClr val="tx1"/>
                </a:solidFill>
                <a:cs typeface="Arial" panose="020B0604020202020204" pitchFamily="34" charset="0"/>
              </a:rPr>
              <a:t>If you just want to look at the application you have submitted, click “Preview Application”.</a:t>
            </a:r>
          </a:p>
          <a:p>
            <a:endParaRPr lang="en-GB" sz="1200" dirty="0">
              <a:solidFill>
                <a:schemeClr val="tx1"/>
              </a:solidFill>
              <a:cs typeface="Arial" panose="020B0604020202020204" pitchFamily="34" charset="0"/>
            </a:endParaRPr>
          </a:p>
          <a:p>
            <a:r>
              <a:rPr lang="en-GB" sz="1200" dirty="0">
                <a:solidFill>
                  <a:schemeClr val="tx1"/>
                </a:solidFill>
                <a:cs typeface="Arial" panose="020B0604020202020204" pitchFamily="34" charset="0"/>
              </a:rPr>
              <a:t>If you want to make changes, click “Continue”</a:t>
            </a:r>
          </a:p>
          <a:p>
            <a:endParaRPr lang="en-GB" sz="1200" dirty="0">
              <a:solidFill>
                <a:schemeClr val="tx1"/>
              </a:solidFill>
              <a:cs typeface="Arial" panose="020B0604020202020204" pitchFamily="34" charset="0"/>
            </a:endParaRPr>
          </a:p>
          <a:p>
            <a:r>
              <a:rPr lang="en-GB" sz="1200" dirty="0">
                <a:solidFill>
                  <a:schemeClr val="tx1"/>
                </a:solidFill>
                <a:cs typeface="Arial" panose="020B0604020202020204" pitchFamily="34" charset="0"/>
              </a:rPr>
              <a:t>If you click “continue”, your application will become unsubmitted, so you must remember to submit it before midnight on 31 October. </a:t>
            </a:r>
            <a:r>
              <a:rPr lang="en-GB" sz="1200" b="1" dirty="0">
                <a:solidFill>
                  <a:schemeClr val="tx1"/>
                </a:solidFill>
                <a:cs typeface="Arial" panose="020B0604020202020204" pitchFamily="34" charset="0"/>
              </a:rPr>
              <a:t>If you do not submit it, your application will be lost.</a:t>
            </a:r>
          </a:p>
        </p:txBody>
      </p:sp>
      <p:sp>
        <p:nvSpPr>
          <p:cNvPr id="19" name="Title 1"/>
          <p:cNvSpPr txBox="1">
            <a:spLocks/>
          </p:cNvSpPr>
          <p:nvPr/>
        </p:nvSpPr>
        <p:spPr>
          <a:xfrm>
            <a:off x="457200" y="197768"/>
            <a:ext cx="8229600" cy="92697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What if I want to make changes to my application?</a:t>
            </a:r>
            <a:endParaRPr lang="en-GB" sz="2000" b="1" dirty="0">
              <a:latin typeface="+mn-lt"/>
              <a:ea typeface="+mn-ea"/>
              <a:cs typeface="+mn-cs"/>
            </a:endParaRPr>
          </a:p>
        </p:txBody>
      </p:sp>
      <p:sp>
        <p:nvSpPr>
          <p:cNvPr id="8" name="Bent Arrow 7"/>
          <p:cNvSpPr/>
          <p:nvPr/>
        </p:nvSpPr>
        <p:spPr>
          <a:xfrm rot="10800000">
            <a:off x="1979713" y="1844824"/>
            <a:ext cx="1080119" cy="1800199"/>
          </a:xfrm>
          <a:prstGeom prst="bentArrow">
            <a:avLst>
              <a:gd name="adj1" fmla="val 9913"/>
              <a:gd name="adj2" fmla="val 10222"/>
              <a:gd name="adj3" fmla="val 12121"/>
              <a:gd name="adj4" fmla="val 31404"/>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10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2915817" y="1340769"/>
            <a:ext cx="2849574" cy="720080"/>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100" dirty="0">
                <a:solidFill>
                  <a:schemeClr val="tx1"/>
                </a:solidFill>
                <a:cs typeface="Arial" panose="020B0604020202020204" pitchFamily="34" charset="0"/>
              </a:rPr>
              <a:t>If you have submitted your child’s application and you want to make changes, log back into the portal and click “Change application”.</a:t>
            </a:r>
          </a:p>
        </p:txBody>
      </p:sp>
      <p:pic>
        <p:nvPicPr>
          <p:cNvPr id="12" name="Picture 11">
            <a:extLst>
              <a:ext uri="{FF2B5EF4-FFF2-40B4-BE49-F238E27FC236}">
                <a16:creationId xmlns:a16="http://schemas.microsoft.com/office/drawing/2014/main" id="{DEA9CA15-247C-49B4-BFAD-B8FB21E26FAB}"/>
              </a:ext>
            </a:extLst>
          </p:cNvPr>
          <p:cNvPicPr/>
          <p:nvPr/>
        </p:nvPicPr>
        <p:blipFill>
          <a:blip r:embed="rId3">
            <a:extLst>
              <a:ext uri="{28A0092B-C50C-407E-A947-70E740481C1C}">
                <a14:useLocalDpi xmlns:a14="http://schemas.microsoft.com/office/drawing/2010/main" val="0"/>
              </a:ext>
            </a:extLst>
          </a:blip>
          <a:srcRect/>
          <a:stretch/>
        </p:blipFill>
        <p:spPr bwMode="auto">
          <a:xfrm>
            <a:off x="395536" y="4209192"/>
            <a:ext cx="7848872" cy="202812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9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8C131E5-16E8-4D48-BD76-DB02FD37D660}"/>
              </a:ext>
            </a:extLst>
          </p:cNvPr>
          <p:cNvPicPr/>
          <p:nvPr/>
        </p:nvPicPr>
        <p:blipFill rotWithShape="1">
          <a:blip r:embed="rId2">
            <a:extLst>
              <a:ext uri="{28A0092B-C50C-407E-A947-70E740481C1C}">
                <a14:useLocalDpi xmlns:a14="http://schemas.microsoft.com/office/drawing/2010/main" val="0"/>
              </a:ext>
            </a:extLst>
          </a:blip>
          <a:srcRect b="30845"/>
          <a:stretch/>
        </p:blipFill>
        <p:spPr bwMode="auto">
          <a:xfrm>
            <a:off x="1882457" y="2331720"/>
            <a:ext cx="5629123" cy="232141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A9055BA-54CA-48D3-A479-0E05B2B565D9}" type="slidenum">
              <a:rPr lang="en-GB" smtClean="0"/>
              <a:t>38</a:t>
            </a:fld>
            <a:endParaRPr lang="en-GB"/>
          </a:p>
        </p:txBody>
      </p:sp>
      <p:sp>
        <p:nvSpPr>
          <p:cNvPr id="13" name="Down Arrow 12"/>
          <p:cNvSpPr/>
          <p:nvPr/>
        </p:nvSpPr>
        <p:spPr>
          <a:xfrm>
            <a:off x="5796136" y="1412776"/>
            <a:ext cx="144016" cy="1656184"/>
          </a:xfrm>
          <a:prstGeom prst="downArrow">
            <a:avLst>
              <a:gd name="adj1" fmla="val 43713"/>
              <a:gd name="adj2" fmla="val 690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endParaRPr lang="en-GB" sz="110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4788024" y="1268760"/>
            <a:ext cx="2921496" cy="1010152"/>
          </a:xfrm>
          <a:prstGeom prst="roundRect">
            <a:avLst>
              <a:gd name="adj" fmla="val 889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If you want to make changes to </a:t>
            </a:r>
            <a:r>
              <a:rPr lang="en-GB" sz="1200" b="1" dirty="0">
                <a:solidFill>
                  <a:srgbClr val="002060"/>
                </a:solidFill>
                <a:cs typeface="Arial" panose="020B0604020202020204" pitchFamily="34" charset="0"/>
              </a:rPr>
              <a:t>your personal details</a:t>
            </a:r>
            <a:r>
              <a:rPr lang="en-GB" sz="1200" dirty="0">
                <a:solidFill>
                  <a:srgbClr val="002060"/>
                </a:solidFill>
                <a:cs typeface="Arial" panose="020B0604020202020204" pitchFamily="34" charset="0"/>
              </a:rPr>
              <a:t>, login to the </a:t>
            </a:r>
            <a:r>
              <a:rPr lang="en-GB" sz="1200" dirty="0">
                <a:solidFill>
                  <a:srgbClr val="002060"/>
                </a:solidFill>
                <a:cs typeface="Arial" panose="020B0604020202020204" pitchFamily="34" charset="0"/>
                <a:hlinkClick r:id="rId3"/>
              </a:rPr>
              <a:t>Application Portal</a:t>
            </a:r>
            <a:r>
              <a:rPr lang="en-GB" sz="1200" dirty="0">
                <a:solidFill>
                  <a:srgbClr val="002060"/>
                </a:solidFill>
                <a:cs typeface="Arial" panose="020B0604020202020204" pitchFamily="34" charset="0"/>
              </a:rPr>
              <a:t> and click on “My Profile”.</a:t>
            </a:r>
          </a:p>
        </p:txBody>
      </p:sp>
      <p:sp>
        <p:nvSpPr>
          <p:cNvPr id="15" name="Title 1"/>
          <p:cNvSpPr txBox="1">
            <a:spLocks/>
          </p:cNvSpPr>
          <p:nvPr/>
        </p:nvSpPr>
        <p:spPr>
          <a:xfrm>
            <a:off x="457200" y="197768"/>
            <a:ext cx="8229600" cy="92697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ea typeface="+mn-ea"/>
                <a:cs typeface="+mn-cs"/>
              </a:rPr>
              <a:t>How do I change my details or my child’s details?</a:t>
            </a:r>
            <a:endParaRPr lang="en-GB" sz="2000" b="1" dirty="0">
              <a:latin typeface="+mn-lt"/>
              <a:ea typeface="+mn-ea"/>
              <a:cs typeface="+mn-cs"/>
            </a:endParaRPr>
          </a:p>
        </p:txBody>
      </p:sp>
      <p:pic>
        <p:nvPicPr>
          <p:cNvPr id="14" name="Picture 13"/>
          <p:cNvPicPr/>
          <p:nvPr/>
        </p:nvPicPr>
        <p:blipFill rotWithShape="1">
          <a:blip r:embed="rId4">
            <a:extLst>
              <a:ext uri="{28A0092B-C50C-407E-A947-70E740481C1C}">
                <a14:useLocalDpi xmlns:a14="http://schemas.microsoft.com/office/drawing/2010/main" val="0"/>
              </a:ext>
            </a:extLst>
          </a:blip>
          <a:srcRect l="1786" t="71223" b="3085"/>
          <a:stretch/>
        </p:blipFill>
        <p:spPr bwMode="auto">
          <a:xfrm>
            <a:off x="1907704" y="4725144"/>
            <a:ext cx="5629123" cy="797100"/>
          </a:xfrm>
          <a:prstGeom prst="rect">
            <a:avLst/>
          </a:prstGeom>
          <a:noFill/>
          <a:ln w="9525" cap="flat" cmpd="sng" algn="ctr">
            <a:solidFill>
              <a:sysClr val="window" lastClr="FFFFFF">
                <a:lumMod val="75000"/>
              </a:sysClr>
            </a:solidFill>
            <a:prstDash val="solid"/>
            <a:miter lim="800000"/>
            <a:headEnd type="none" w="med" len="med"/>
            <a:tailEnd type="none" w="med" len="med"/>
          </a:ln>
          <a:extLst>
            <a:ext uri="{53640926-AAD7-44D8-BBD7-CCE9431645EC}">
              <a14:shadowObscured xmlns:a14="http://schemas.microsoft.com/office/drawing/2010/main"/>
            </a:ext>
          </a:extLst>
        </p:spPr>
      </p:pic>
      <p:sp>
        <p:nvSpPr>
          <p:cNvPr id="9" name="Bent Arrow 8"/>
          <p:cNvSpPr/>
          <p:nvPr/>
        </p:nvSpPr>
        <p:spPr>
          <a:xfrm rot="10800000" flipH="1">
            <a:off x="1506488" y="1988840"/>
            <a:ext cx="2705472" cy="3312368"/>
          </a:xfrm>
          <a:prstGeom prst="bentArrow">
            <a:avLst>
              <a:gd name="adj1" fmla="val 3182"/>
              <a:gd name="adj2" fmla="val 4029"/>
              <a:gd name="adj3" fmla="val 7507"/>
              <a:gd name="adj4" fmla="val 19717"/>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1122433" y="1268760"/>
            <a:ext cx="2633464" cy="1010152"/>
          </a:xfrm>
          <a:prstGeom prst="roundRect">
            <a:avLst>
              <a:gd name="adj" fmla="val 9676"/>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cs typeface="Arial" panose="020B0604020202020204" pitchFamily="34" charset="0"/>
              </a:rPr>
              <a:t>If you want to make changes to </a:t>
            </a:r>
            <a:r>
              <a:rPr lang="en-GB" sz="1200" b="1" dirty="0">
                <a:solidFill>
                  <a:srgbClr val="002060"/>
                </a:solidFill>
                <a:cs typeface="Arial" panose="020B0604020202020204" pitchFamily="34" charset="0"/>
              </a:rPr>
              <a:t>your child’s details</a:t>
            </a:r>
            <a:r>
              <a:rPr lang="en-GB" sz="1200" dirty="0">
                <a:solidFill>
                  <a:srgbClr val="002060"/>
                </a:solidFill>
                <a:cs typeface="Arial" panose="020B0604020202020204" pitchFamily="34" charset="0"/>
              </a:rPr>
              <a:t>, login to the </a:t>
            </a:r>
            <a:r>
              <a:rPr lang="en-GB" sz="1200" dirty="0">
                <a:solidFill>
                  <a:srgbClr val="002060"/>
                </a:solidFill>
                <a:cs typeface="Arial" panose="020B0604020202020204" pitchFamily="34" charset="0"/>
                <a:hlinkClick r:id="rId3"/>
              </a:rPr>
              <a:t>Application Portal</a:t>
            </a:r>
            <a:r>
              <a:rPr lang="en-GB" sz="1200" dirty="0">
                <a:solidFill>
                  <a:srgbClr val="002060"/>
                </a:solidFill>
                <a:cs typeface="Arial" panose="020B0604020202020204" pitchFamily="34" charset="0"/>
              </a:rPr>
              <a:t> and click on “My Family”.</a:t>
            </a:r>
          </a:p>
        </p:txBody>
      </p:sp>
    </p:spTree>
    <p:extLst>
      <p:ext uri="{BB962C8B-B14F-4D97-AF65-F5344CB8AC3E}">
        <p14:creationId xmlns:p14="http://schemas.microsoft.com/office/powerpoint/2010/main" val="106572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16" y="3044558"/>
            <a:ext cx="7427168" cy="326476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A9055BA-54CA-48D3-A479-0E05B2B565D9}" type="slidenum">
              <a:rPr lang="en-GB" smtClean="0"/>
              <a:t>39</a:t>
            </a:fld>
            <a:endParaRPr lang="en-GB"/>
          </a:p>
        </p:txBody>
      </p:sp>
      <p:sp>
        <p:nvSpPr>
          <p:cNvPr id="6" name="Down Arrow 5"/>
          <p:cNvSpPr/>
          <p:nvPr/>
        </p:nvSpPr>
        <p:spPr>
          <a:xfrm>
            <a:off x="1961698" y="2564905"/>
            <a:ext cx="234038" cy="3024336"/>
          </a:xfrm>
          <a:prstGeom prst="downArrow">
            <a:avLst>
              <a:gd name="adj1" fmla="val 43714"/>
              <a:gd name="adj2" fmla="val 68794"/>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endParaRPr lang="en-GB" sz="110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858416" y="1268760"/>
            <a:ext cx="4577680" cy="1440160"/>
          </a:xfrm>
          <a:prstGeom prst="roundRect">
            <a:avLst>
              <a:gd name="adj" fmla="val 404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en-GB" sz="1100" dirty="0">
                <a:solidFill>
                  <a:srgbClr val="002060"/>
                </a:solidFill>
                <a:cs typeface="Arial" panose="020B0604020202020204" pitchFamily="34" charset="0"/>
              </a:rPr>
              <a:t>Here are your details.</a:t>
            </a:r>
          </a:p>
          <a:p>
            <a:pPr algn="just"/>
            <a:endParaRPr lang="en-GB" sz="1100" dirty="0">
              <a:solidFill>
                <a:srgbClr val="002060"/>
              </a:solidFill>
              <a:cs typeface="Arial" panose="020B0604020202020204" pitchFamily="34" charset="0"/>
            </a:endParaRPr>
          </a:p>
          <a:p>
            <a:pPr algn="just"/>
            <a:r>
              <a:rPr lang="en-GB" sz="1100" dirty="0">
                <a:solidFill>
                  <a:srgbClr val="002060"/>
                </a:solidFill>
                <a:cs typeface="Arial" panose="020B0604020202020204" pitchFamily="34" charset="0"/>
              </a:rPr>
              <a:t>You cannot change your personal details here. If you want to change your personal details, follow the instructions on page 38 of this guide.</a:t>
            </a:r>
          </a:p>
          <a:p>
            <a:pPr algn="just"/>
            <a:endParaRPr lang="en-GB" sz="1100" dirty="0">
              <a:solidFill>
                <a:srgbClr val="002060"/>
              </a:solidFill>
              <a:cs typeface="Arial" panose="020B0604020202020204" pitchFamily="34" charset="0"/>
            </a:endParaRPr>
          </a:p>
          <a:p>
            <a:pPr algn="just"/>
            <a:r>
              <a:rPr lang="en-GB" sz="1100" dirty="0">
                <a:solidFill>
                  <a:srgbClr val="002060"/>
                </a:solidFill>
                <a:cs typeface="Arial" panose="020B0604020202020204" pitchFamily="34" charset="0"/>
              </a:rPr>
              <a:t>If you would like to tell us about a change of circumstances (e.g. you have moved house), click “Change of Circumstances” and follow the instructions.</a:t>
            </a:r>
          </a:p>
        </p:txBody>
      </p:sp>
      <p:sp>
        <p:nvSpPr>
          <p:cNvPr id="10" name="Bent Arrow 9"/>
          <p:cNvSpPr/>
          <p:nvPr/>
        </p:nvSpPr>
        <p:spPr>
          <a:xfrm rot="10800000">
            <a:off x="4932041" y="2348880"/>
            <a:ext cx="1660255" cy="2490414"/>
          </a:xfrm>
          <a:prstGeom prst="bentArrow">
            <a:avLst>
              <a:gd name="adj1" fmla="val 4829"/>
              <a:gd name="adj2" fmla="val 6836"/>
              <a:gd name="adj3" fmla="val 9929"/>
              <a:gd name="adj4" fmla="val 25965"/>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10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5762168" y="1268760"/>
            <a:ext cx="2523416" cy="1152128"/>
          </a:xfrm>
          <a:prstGeom prst="roundRect">
            <a:avLst>
              <a:gd name="adj" fmla="val 451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en-GB" sz="1200" dirty="0">
                <a:solidFill>
                  <a:srgbClr val="002060"/>
                </a:solidFill>
                <a:cs typeface="Arial" panose="020B0604020202020204" pitchFamily="34" charset="0"/>
              </a:rPr>
              <a:t>Here are your child’s details. </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Click on your child’s record to make any changes: instructions are on the next page.</a:t>
            </a:r>
          </a:p>
        </p:txBody>
      </p:sp>
      <p:sp>
        <p:nvSpPr>
          <p:cNvPr id="12" name="Title 1"/>
          <p:cNvSpPr txBox="1">
            <a:spLocks/>
          </p:cNvSpPr>
          <p:nvPr/>
        </p:nvSpPr>
        <p:spPr>
          <a:xfrm>
            <a:off x="457200" y="-18256"/>
            <a:ext cx="8229600" cy="9269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dirty="0">
                <a:latin typeface="+mn-lt"/>
                <a:ea typeface="+mn-ea"/>
                <a:cs typeface="+mn-cs"/>
              </a:rPr>
              <a:t>How do I change my child’s details?</a:t>
            </a:r>
          </a:p>
        </p:txBody>
      </p:sp>
    </p:spTree>
    <p:extLst>
      <p:ext uri="{BB962C8B-B14F-4D97-AF65-F5344CB8AC3E}">
        <p14:creationId xmlns:p14="http://schemas.microsoft.com/office/powerpoint/2010/main" val="297002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07800"/>
            <a:ext cx="3906761" cy="284128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a:xfrm>
            <a:off x="683568" y="4293096"/>
            <a:ext cx="7791300" cy="2160240"/>
          </a:xfrm>
          <a:prstGeom prst="roundRect">
            <a:avLst>
              <a:gd name="adj" fmla="val 4322"/>
            </a:avLst>
          </a:prstGeom>
          <a:solidFill>
            <a:srgbClr val="FF9685">
              <a:tint val="66000"/>
              <a:satMod val="16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chemeClr val="tx1"/>
                </a:solidFill>
              </a:rPr>
              <a:t>IMPORTANT NOTE</a:t>
            </a:r>
          </a:p>
          <a:p>
            <a:pPr>
              <a:defRPr/>
            </a:pPr>
            <a:endParaRPr lang="en-GB" sz="600" dirty="0">
              <a:solidFill>
                <a:schemeClr val="tx1"/>
              </a:solidFill>
            </a:endParaRPr>
          </a:p>
          <a:p>
            <a:pPr>
              <a:defRPr/>
            </a:pPr>
            <a:r>
              <a:rPr lang="en-GB" sz="1200" dirty="0">
                <a:solidFill>
                  <a:schemeClr val="tx1"/>
                </a:solidFill>
              </a:rPr>
              <a:t>The email address you use must be one you will be able to access on National Offer Day (1 March 2022): your offer email will be sent to this email address.</a:t>
            </a:r>
          </a:p>
          <a:p>
            <a:pPr>
              <a:defRPr/>
            </a:pPr>
            <a:endParaRPr lang="en-GB" sz="1200" dirty="0">
              <a:solidFill>
                <a:schemeClr val="tx1"/>
              </a:solidFill>
            </a:endParaRPr>
          </a:p>
          <a:p>
            <a:pPr>
              <a:defRPr/>
            </a:pPr>
            <a:r>
              <a:rPr lang="en-GB" sz="1200" dirty="0">
                <a:solidFill>
                  <a:schemeClr val="tx1"/>
                </a:solidFill>
              </a:rPr>
              <a:t>It should be a personal email address, not a work email address.</a:t>
            </a:r>
          </a:p>
          <a:p>
            <a:pPr>
              <a:defRPr/>
            </a:pPr>
            <a:endParaRPr lang="en-GB" sz="1200" dirty="0">
              <a:solidFill>
                <a:schemeClr val="tx1"/>
              </a:solidFill>
            </a:endParaRPr>
          </a:p>
          <a:p>
            <a:pPr>
              <a:defRPr/>
            </a:pPr>
            <a:r>
              <a:rPr lang="en-GB" sz="1200" dirty="0">
                <a:solidFill>
                  <a:schemeClr val="tx1"/>
                </a:solidFill>
              </a:rPr>
              <a:t>We may use this email address to contact you if we have any questions about your child’s application.</a:t>
            </a:r>
          </a:p>
          <a:p>
            <a:pPr>
              <a:defRPr/>
            </a:pPr>
            <a:endParaRPr lang="en-GB" sz="1200" dirty="0">
              <a:solidFill>
                <a:schemeClr val="tx1"/>
              </a:solidFill>
            </a:endParaRPr>
          </a:p>
          <a:p>
            <a:pPr>
              <a:defRPr/>
            </a:pPr>
            <a:r>
              <a:rPr lang="en-GB" sz="1200" dirty="0">
                <a:solidFill>
                  <a:schemeClr val="tx1"/>
                </a:solidFill>
              </a:rPr>
              <a:t>You should write down your email address, password, and secret question/answer, and keep it in a safe place. You will need this in March, when you log back in to the Portal to view your child’s school place offer.</a:t>
            </a:r>
          </a:p>
        </p:txBody>
      </p:sp>
      <p:sp>
        <p:nvSpPr>
          <p:cNvPr id="2" name="Slide Number Placeholder 1"/>
          <p:cNvSpPr>
            <a:spLocks noGrp="1"/>
          </p:cNvSpPr>
          <p:nvPr>
            <p:ph type="sldNum" sz="quarter" idx="12"/>
          </p:nvPr>
        </p:nvSpPr>
        <p:spPr/>
        <p:txBody>
          <a:bodyPr/>
          <a:lstStyle/>
          <a:p>
            <a:fld id="{FA9055BA-54CA-48D3-A479-0E05B2B565D9}" type="slidenum">
              <a:rPr lang="en-GB" smtClean="0"/>
              <a:t>4</a:t>
            </a:fld>
            <a:endParaRPr lang="en-GB" dirty="0"/>
          </a:p>
        </p:txBody>
      </p:sp>
      <p:sp>
        <p:nvSpPr>
          <p:cNvPr id="11" name="Left Arrow 10"/>
          <p:cNvSpPr/>
          <p:nvPr/>
        </p:nvSpPr>
        <p:spPr>
          <a:xfrm>
            <a:off x="4716016" y="1491814"/>
            <a:ext cx="1008112" cy="234931"/>
          </a:xfrm>
          <a:prstGeom prst="leftArrow">
            <a:avLst>
              <a:gd name="adj1" fmla="val 43687"/>
              <a:gd name="adj2" fmla="val 5947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GB" sz="120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5364089" y="2132856"/>
            <a:ext cx="3096342" cy="2016224"/>
          </a:xfrm>
          <a:prstGeom prst="roundRect">
            <a:avLst>
              <a:gd name="adj" fmla="val 532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GB" sz="1100" dirty="0">
                <a:solidFill>
                  <a:srgbClr val="002060"/>
                </a:solidFill>
                <a:cs typeface="Arial" panose="020B0604020202020204" pitchFamily="34" charset="0"/>
              </a:rPr>
              <a:t>Your password must:</a:t>
            </a:r>
          </a:p>
          <a:p>
            <a:pPr marL="171450" indent="-171450">
              <a:lnSpc>
                <a:spcPct val="150000"/>
              </a:lnSpc>
              <a:buFontTx/>
              <a:buChar char="-"/>
            </a:pPr>
            <a:r>
              <a:rPr lang="en-GB" sz="1100" dirty="0">
                <a:solidFill>
                  <a:srgbClr val="002060"/>
                </a:solidFill>
                <a:cs typeface="Arial" panose="020B0604020202020204" pitchFamily="34" charset="0"/>
              </a:rPr>
              <a:t>Be at least 10 characters long</a:t>
            </a:r>
          </a:p>
          <a:p>
            <a:pPr marL="171450" indent="-171450">
              <a:lnSpc>
                <a:spcPct val="150000"/>
              </a:lnSpc>
              <a:buFontTx/>
              <a:buChar char="-"/>
            </a:pPr>
            <a:r>
              <a:rPr lang="en-GB" sz="1100" dirty="0">
                <a:solidFill>
                  <a:srgbClr val="002060"/>
                </a:solidFill>
                <a:cs typeface="Arial" panose="020B0604020202020204" pitchFamily="34" charset="0"/>
              </a:rPr>
              <a:t>Contain at least 2 numbers</a:t>
            </a:r>
          </a:p>
          <a:p>
            <a:pPr marL="171450" indent="-171450">
              <a:lnSpc>
                <a:spcPct val="150000"/>
              </a:lnSpc>
              <a:buFontTx/>
              <a:buChar char="-"/>
            </a:pPr>
            <a:r>
              <a:rPr lang="en-GB" sz="1100" dirty="0">
                <a:solidFill>
                  <a:srgbClr val="002060"/>
                </a:solidFill>
                <a:cs typeface="Arial" panose="020B0604020202020204" pitchFamily="34" charset="0"/>
              </a:rPr>
              <a:t>Contain at least 1 lower case letter</a:t>
            </a:r>
          </a:p>
          <a:p>
            <a:pPr marL="171450" indent="-171450">
              <a:lnSpc>
                <a:spcPct val="150000"/>
              </a:lnSpc>
              <a:buFontTx/>
              <a:buChar char="-"/>
            </a:pPr>
            <a:r>
              <a:rPr lang="en-GB" sz="1100" dirty="0">
                <a:solidFill>
                  <a:srgbClr val="002060"/>
                </a:solidFill>
                <a:cs typeface="Arial" panose="020B0604020202020204" pitchFamily="34" charset="0"/>
              </a:rPr>
              <a:t>Contain at least 1 upper case letter</a:t>
            </a:r>
          </a:p>
          <a:p>
            <a:pPr marL="171450" indent="-171450">
              <a:lnSpc>
                <a:spcPct val="150000"/>
              </a:lnSpc>
              <a:buFontTx/>
              <a:buChar char="-"/>
            </a:pPr>
            <a:r>
              <a:rPr lang="en-GB" sz="1100" dirty="0">
                <a:solidFill>
                  <a:srgbClr val="002060"/>
                </a:solidFill>
                <a:cs typeface="Arial" panose="020B0604020202020204" pitchFamily="34" charset="0"/>
              </a:rPr>
              <a:t>Contain at least 1 special character</a:t>
            </a:r>
          </a:p>
          <a:p>
            <a:pPr marL="171450" indent="-171450">
              <a:lnSpc>
                <a:spcPct val="150000"/>
              </a:lnSpc>
              <a:buFontTx/>
              <a:buChar char="-"/>
            </a:pPr>
            <a:r>
              <a:rPr lang="en-GB" sz="1100" dirty="0">
                <a:solidFill>
                  <a:srgbClr val="002060"/>
                </a:solidFill>
                <a:cs typeface="Arial" panose="020B0604020202020204" pitchFamily="34" charset="0"/>
              </a:rPr>
              <a:t>Not be the same as your username</a:t>
            </a:r>
          </a:p>
        </p:txBody>
      </p:sp>
      <p:sp>
        <p:nvSpPr>
          <p:cNvPr id="12" name="Title 1"/>
          <p:cNvSpPr>
            <a:spLocks noGrp="1"/>
          </p:cNvSpPr>
          <p:nvPr>
            <p:ph type="title"/>
          </p:nvPr>
        </p:nvSpPr>
        <p:spPr>
          <a:xfrm>
            <a:off x="457200" y="-27384"/>
            <a:ext cx="8229600" cy="1143000"/>
          </a:xfrm>
        </p:spPr>
        <p:txBody>
          <a:bodyPr/>
          <a:lstStyle/>
          <a:p>
            <a:r>
              <a:rPr lang="en-GB" b="1" dirty="0">
                <a:latin typeface="+mn-lt"/>
                <a:ea typeface="+mn-ea"/>
                <a:cs typeface="+mn-cs"/>
              </a:rPr>
              <a:t>Register on the Application Portal</a:t>
            </a:r>
          </a:p>
        </p:txBody>
      </p:sp>
      <p:sp>
        <p:nvSpPr>
          <p:cNvPr id="5" name="Rounded Rectangle 4"/>
          <p:cNvSpPr/>
          <p:nvPr/>
        </p:nvSpPr>
        <p:spPr>
          <a:xfrm>
            <a:off x="5364089" y="1340768"/>
            <a:ext cx="3096341" cy="537024"/>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lnSpc>
                <a:spcPct val="150000"/>
              </a:lnSpc>
            </a:pPr>
            <a:r>
              <a:rPr lang="en-GB" sz="1400" dirty="0">
                <a:solidFill>
                  <a:srgbClr val="002060"/>
                </a:solidFill>
                <a:cs typeface="Arial" panose="020B0604020202020204" pitchFamily="34" charset="0"/>
              </a:rPr>
              <a:t>Enter your details in the boxes.</a:t>
            </a:r>
          </a:p>
        </p:txBody>
      </p:sp>
    </p:spTree>
    <p:extLst>
      <p:ext uri="{BB962C8B-B14F-4D97-AF65-F5344CB8AC3E}">
        <p14:creationId xmlns:p14="http://schemas.microsoft.com/office/powerpoint/2010/main" val="3364331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4680520" cy="417105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A9055BA-54CA-48D3-A479-0E05B2B565D9}" type="slidenum">
              <a:rPr lang="en-GB" smtClean="0"/>
              <a:t>40</a:t>
            </a:fld>
            <a:endParaRPr lang="en-GB" dirty="0"/>
          </a:p>
        </p:txBody>
      </p:sp>
      <p:sp>
        <p:nvSpPr>
          <p:cNvPr id="15" name="Bent Arrow 14"/>
          <p:cNvSpPr/>
          <p:nvPr/>
        </p:nvSpPr>
        <p:spPr>
          <a:xfrm rot="10800000">
            <a:off x="5580113" y="2383577"/>
            <a:ext cx="477554" cy="3565703"/>
          </a:xfrm>
          <a:prstGeom prst="bentArrow">
            <a:avLst>
              <a:gd name="adj1" fmla="val 23143"/>
              <a:gd name="adj2" fmla="val 21325"/>
              <a:gd name="adj3" fmla="val 30277"/>
              <a:gd name="adj4" fmla="val 4375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10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5580112" y="1772816"/>
            <a:ext cx="2592288" cy="1368152"/>
          </a:xfrm>
          <a:prstGeom prst="roundRect">
            <a:avLst>
              <a:gd name="adj" fmla="val 4135"/>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400" dirty="0">
                <a:solidFill>
                  <a:srgbClr val="002060"/>
                </a:solidFill>
                <a:cs typeface="Arial" panose="020B0604020202020204" pitchFamily="34" charset="0"/>
              </a:rPr>
              <a:t>Type your changes in the boxes here.</a:t>
            </a:r>
          </a:p>
          <a:p>
            <a:pPr algn="just"/>
            <a:endParaRPr lang="en-GB" sz="1400" dirty="0">
              <a:solidFill>
                <a:srgbClr val="002060"/>
              </a:solidFill>
              <a:cs typeface="Arial" panose="020B0604020202020204" pitchFamily="34" charset="0"/>
            </a:endParaRPr>
          </a:p>
          <a:p>
            <a:pPr algn="just"/>
            <a:r>
              <a:rPr lang="en-GB" sz="1400" dirty="0">
                <a:solidFill>
                  <a:srgbClr val="002060"/>
                </a:solidFill>
                <a:cs typeface="Arial" panose="020B0604020202020204" pitchFamily="34" charset="0"/>
              </a:rPr>
              <a:t>Click “Save child’s details” when you have finished.</a:t>
            </a:r>
          </a:p>
        </p:txBody>
      </p:sp>
      <p:sp>
        <p:nvSpPr>
          <p:cNvPr id="9" name="Title 1"/>
          <p:cNvSpPr txBox="1">
            <a:spLocks/>
          </p:cNvSpPr>
          <p:nvPr/>
        </p:nvSpPr>
        <p:spPr>
          <a:xfrm>
            <a:off x="457200" y="-18256"/>
            <a:ext cx="8229600" cy="9269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dirty="0">
                <a:latin typeface="+mn-lt"/>
                <a:ea typeface="+mn-ea"/>
                <a:cs typeface="+mn-cs"/>
              </a:rPr>
              <a:t>How do I change my child’s details?</a:t>
            </a:r>
          </a:p>
        </p:txBody>
      </p:sp>
    </p:spTree>
    <p:extLst>
      <p:ext uri="{BB962C8B-B14F-4D97-AF65-F5344CB8AC3E}">
        <p14:creationId xmlns:p14="http://schemas.microsoft.com/office/powerpoint/2010/main" val="3622739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9055BA-54CA-48D3-A479-0E05B2B565D9}" type="slidenum">
              <a:rPr lang="en-GB" smtClean="0"/>
              <a:t>41</a:t>
            </a:fld>
            <a:endParaRPr lang="en-GB"/>
          </a:p>
        </p:txBody>
      </p:sp>
      <p:pic>
        <p:nvPicPr>
          <p:cNvPr id="5" name="Content Placeholder 4"/>
          <p:cNvPicPr>
            <a:picLocks noGrp="1"/>
          </p:cNvPicPr>
          <p:nvPr>
            <p:ph idx="1"/>
          </p:nvPr>
        </p:nvPicPr>
        <p:blipFill rotWithShape="1">
          <a:blip r:embed="rId2"/>
          <a:srcRect l="52591" t="32187" r="3626" b="44018"/>
          <a:stretch/>
        </p:blipFill>
        <p:spPr bwMode="auto">
          <a:xfrm>
            <a:off x="647564" y="4365104"/>
            <a:ext cx="7848872" cy="1702341"/>
          </a:xfrm>
          <a:prstGeom prst="rect">
            <a:avLst/>
          </a:prstGeom>
          <a:ln>
            <a:solidFill>
              <a:schemeClr val="bg1">
                <a:lumMod val="75000"/>
              </a:schemeClr>
            </a:solidFill>
          </a:ln>
          <a:extLst>
            <a:ext uri="{53640926-AAD7-44D8-BBD7-CCE9431645EC}">
              <a14:shadowObscured xmlns:a14="http://schemas.microsoft.com/office/drawing/2010/main"/>
            </a:ext>
          </a:extLst>
        </p:spPr>
      </p:pic>
      <p:sp>
        <p:nvSpPr>
          <p:cNvPr id="6" name="Content Placeholder 5"/>
          <p:cNvSpPr txBox="1">
            <a:spLocks/>
          </p:cNvSpPr>
          <p:nvPr/>
        </p:nvSpPr>
        <p:spPr>
          <a:xfrm>
            <a:off x="647564" y="1412776"/>
            <a:ext cx="7848872" cy="1072008"/>
          </a:xfrm>
          <a:prstGeom prst="roundRect">
            <a:avLst>
              <a:gd name="adj" fmla="val 7781"/>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just">
              <a:defRPr sz="1200">
                <a:solidFill>
                  <a:srgbClr val="002060"/>
                </a:solidFill>
                <a:cs typeface="Arial" panose="020B0604020202020204" pitchFamily="34" charset="0"/>
              </a:defRPr>
            </a:lvl1pPr>
          </a:lstStyle>
          <a:p>
            <a:r>
              <a:rPr lang="en-GB" dirty="0"/>
              <a:t>If you already submitted your child’s application, and you then change your child’s details, you will see one of the two messages shown below.</a:t>
            </a:r>
          </a:p>
          <a:p>
            <a:endParaRPr lang="en-GB" dirty="0"/>
          </a:p>
          <a:p>
            <a:r>
              <a:rPr lang="en-GB" dirty="0"/>
              <a:t>Read the information, then click “Continue” to return to your home page.</a:t>
            </a:r>
          </a:p>
        </p:txBody>
      </p:sp>
      <p:pic>
        <p:nvPicPr>
          <p:cNvPr id="7" name="Picture 6"/>
          <p:cNvPicPr/>
          <p:nvPr/>
        </p:nvPicPr>
        <p:blipFill rotWithShape="1">
          <a:blip r:embed="rId3"/>
          <a:srcRect l="4552" t="34300" r="4465" b="46881"/>
          <a:stretch/>
        </p:blipFill>
        <p:spPr bwMode="auto">
          <a:xfrm>
            <a:off x="647564" y="2780928"/>
            <a:ext cx="7848872" cy="1298078"/>
          </a:xfrm>
          <a:prstGeom prst="rect">
            <a:avLst/>
          </a:prstGeom>
          <a:ln>
            <a:solidFill>
              <a:schemeClr val="bg1">
                <a:lumMod val="75000"/>
              </a:schemeClr>
            </a:solidFill>
          </a:ln>
          <a:extLst>
            <a:ext uri="{53640926-AAD7-44D8-BBD7-CCE9431645EC}">
              <a14:shadowObscured xmlns:a14="http://schemas.microsoft.com/office/drawing/2010/main"/>
            </a:ext>
          </a:extLst>
        </p:spPr>
      </p:pic>
      <p:sp>
        <p:nvSpPr>
          <p:cNvPr id="10" name="Title 1"/>
          <p:cNvSpPr txBox="1">
            <a:spLocks/>
          </p:cNvSpPr>
          <p:nvPr/>
        </p:nvSpPr>
        <p:spPr>
          <a:xfrm>
            <a:off x="457200" y="-18256"/>
            <a:ext cx="8229600" cy="9269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b="1" dirty="0">
                <a:latin typeface="+mn-lt"/>
                <a:ea typeface="+mn-ea"/>
                <a:cs typeface="+mn-cs"/>
              </a:rPr>
              <a:t>How do I change my child’s details?</a:t>
            </a:r>
          </a:p>
        </p:txBody>
      </p:sp>
    </p:spTree>
    <p:extLst>
      <p:ext uri="{BB962C8B-B14F-4D97-AF65-F5344CB8AC3E}">
        <p14:creationId xmlns:p14="http://schemas.microsoft.com/office/powerpoint/2010/main" val="144370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Feedback</a:t>
            </a:r>
          </a:p>
        </p:txBody>
      </p:sp>
      <p:sp>
        <p:nvSpPr>
          <p:cNvPr id="3" name="Content Placeholder 2"/>
          <p:cNvSpPr>
            <a:spLocks noGrp="1"/>
          </p:cNvSpPr>
          <p:nvPr>
            <p:ph idx="1"/>
          </p:nvPr>
        </p:nvSpPr>
        <p:spPr/>
        <p:txBody>
          <a:bodyPr>
            <a:normAutofit fontScale="92500"/>
          </a:bodyPr>
          <a:lstStyle/>
          <a:p>
            <a:pPr marL="0" indent="0" algn="just">
              <a:buNone/>
            </a:pPr>
            <a:r>
              <a:rPr lang="en-GB" sz="2800" dirty="0"/>
              <a:t>Thank you for using our How to Apply Online guide – we hope you have found it helpful.</a:t>
            </a:r>
          </a:p>
          <a:p>
            <a:pPr marL="0" indent="0" algn="just">
              <a:buNone/>
            </a:pPr>
            <a:endParaRPr lang="en-GB" sz="2800" dirty="0"/>
          </a:p>
          <a:p>
            <a:pPr marL="0" indent="0" algn="just">
              <a:buNone/>
            </a:pPr>
            <a:r>
              <a:rPr lang="en-GB" sz="2800" dirty="0"/>
              <a:t>A guide showing you how to respond to your child’s offer will be available from National Offer Day (1 March 2022).</a:t>
            </a:r>
          </a:p>
          <a:p>
            <a:endParaRPr lang="en-GB" dirty="0"/>
          </a:p>
          <a:p>
            <a:pPr marL="0" indent="0" algn="just">
              <a:buNone/>
            </a:pPr>
            <a:r>
              <a:rPr lang="en-GB" sz="2800" dirty="0"/>
              <a:t>Please let us know if you have any feedback that would help us improve this guide. You can contact us to let us know your thoughts:</a:t>
            </a:r>
          </a:p>
          <a:p>
            <a:pPr marL="0" indent="0" algn="just">
              <a:buNone/>
            </a:pPr>
            <a:r>
              <a:rPr lang="en-GB" sz="2800" dirty="0">
                <a:hlinkClick r:id="rId2"/>
              </a:rPr>
              <a:t>www.buckinghamshire.gov.uk/contactadmissions</a:t>
            </a:r>
            <a:endParaRPr lang="en-GB" sz="2800" dirty="0"/>
          </a:p>
        </p:txBody>
      </p:sp>
      <p:sp>
        <p:nvSpPr>
          <p:cNvPr id="4" name="Slide Number Placeholder 3"/>
          <p:cNvSpPr>
            <a:spLocks noGrp="1"/>
          </p:cNvSpPr>
          <p:nvPr>
            <p:ph type="sldNum" sz="quarter" idx="12"/>
          </p:nvPr>
        </p:nvSpPr>
        <p:spPr/>
        <p:txBody>
          <a:bodyPr/>
          <a:lstStyle/>
          <a:p>
            <a:fld id="{FA9055BA-54CA-48D3-A479-0E05B2B565D9}" type="slidenum">
              <a:rPr lang="en-GB" smtClean="0"/>
              <a:t>42</a:t>
            </a:fld>
            <a:endParaRPr lang="en-GB" dirty="0"/>
          </a:p>
        </p:txBody>
      </p:sp>
    </p:spTree>
    <p:extLst>
      <p:ext uri="{BB962C8B-B14F-4D97-AF65-F5344CB8AC3E}">
        <p14:creationId xmlns:p14="http://schemas.microsoft.com/office/powerpoint/2010/main" val="189165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055BA-54CA-48D3-A479-0E05B2B565D9}" type="slidenum">
              <a:rPr lang="en-GB" smtClean="0"/>
              <a:t>5</a:t>
            </a:fld>
            <a:endParaRPr lang="en-GB"/>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073812"/>
            <a:ext cx="5012508" cy="99295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40141"/>
            <a:ext cx="5012507" cy="174504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ounded Rectangle 10"/>
          <p:cNvSpPr/>
          <p:nvPr/>
        </p:nvSpPr>
        <p:spPr>
          <a:xfrm>
            <a:off x="6056114" y="2073812"/>
            <a:ext cx="2332309" cy="3011371"/>
          </a:xfrm>
          <a:prstGeom prst="roundRect">
            <a:avLst>
              <a:gd name="adj" fmla="val 4321"/>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400" dirty="0">
                <a:solidFill>
                  <a:srgbClr val="002060"/>
                </a:solidFill>
                <a:cs typeface="Arial" panose="020B0604020202020204" pitchFamily="34" charset="0"/>
              </a:rPr>
              <a:t>Enter your postcode, then click “Find Address”.</a:t>
            </a:r>
          </a:p>
          <a:p>
            <a:pPr algn="just"/>
            <a:endParaRPr lang="en-GB" sz="1400" dirty="0">
              <a:solidFill>
                <a:srgbClr val="002060"/>
              </a:solidFill>
              <a:cs typeface="Arial" panose="020B0604020202020204" pitchFamily="34" charset="0"/>
            </a:endParaRPr>
          </a:p>
          <a:p>
            <a:pPr algn="just"/>
            <a:endParaRPr lang="en-GB" sz="1400" dirty="0">
              <a:solidFill>
                <a:srgbClr val="002060"/>
              </a:solidFill>
              <a:cs typeface="Arial" panose="020B0604020202020204" pitchFamily="34" charset="0"/>
            </a:endParaRPr>
          </a:p>
          <a:p>
            <a:pPr algn="just"/>
            <a:r>
              <a:rPr lang="en-GB" sz="1400" dirty="0">
                <a:solidFill>
                  <a:srgbClr val="002060"/>
                </a:solidFill>
                <a:cs typeface="Arial" panose="020B0604020202020204" pitchFamily="34" charset="0"/>
              </a:rPr>
              <a:t>Select your address from the list that appears below.</a:t>
            </a:r>
          </a:p>
          <a:p>
            <a:pPr algn="just"/>
            <a:endParaRPr lang="en-GB" sz="1400" dirty="0">
              <a:solidFill>
                <a:srgbClr val="002060"/>
              </a:solidFill>
              <a:cs typeface="Arial" panose="020B0604020202020204" pitchFamily="34" charset="0"/>
            </a:endParaRPr>
          </a:p>
          <a:p>
            <a:pPr algn="just"/>
            <a:endParaRPr lang="en-GB" sz="1400" dirty="0">
              <a:solidFill>
                <a:srgbClr val="002060"/>
              </a:solidFill>
              <a:cs typeface="Arial" panose="020B0604020202020204" pitchFamily="34" charset="0"/>
            </a:endParaRPr>
          </a:p>
          <a:p>
            <a:pPr algn="just"/>
            <a:r>
              <a:rPr lang="en-GB" sz="1400" dirty="0">
                <a:solidFill>
                  <a:srgbClr val="002060"/>
                </a:solidFill>
                <a:cs typeface="Arial" panose="020B0604020202020204" pitchFamily="34" charset="0"/>
              </a:rPr>
              <a:t>If your address does not appear, click “Enter Address Manually” and type in your address.</a:t>
            </a:r>
          </a:p>
        </p:txBody>
      </p:sp>
      <p:sp>
        <p:nvSpPr>
          <p:cNvPr id="8" name="Title 1"/>
          <p:cNvSpPr>
            <a:spLocks noGrp="1"/>
          </p:cNvSpPr>
          <p:nvPr>
            <p:ph type="title"/>
          </p:nvPr>
        </p:nvSpPr>
        <p:spPr>
          <a:xfrm>
            <a:off x="457200" y="-27384"/>
            <a:ext cx="8229600" cy="1143000"/>
          </a:xfrm>
        </p:spPr>
        <p:txBody>
          <a:bodyPr/>
          <a:lstStyle/>
          <a:p>
            <a:r>
              <a:rPr lang="en-GB" b="1" dirty="0">
                <a:latin typeface="+mn-lt"/>
                <a:ea typeface="+mn-ea"/>
                <a:cs typeface="+mn-cs"/>
              </a:rPr>
              <a:t>Register on the Application Portal</a:t>
            </a:r>
          </a:p>
        </p:txBody>
      </p:sp>
    </p:spTree>
    <p:extLst>
      <p:ext uri="{BB962C8B-B14F-4D97-AF65-F5344CB8AC3E}">
        <p14:creationId xmlns:p14="http://schemas.microsoft.com/office/powerpoint/2010/main" val="249171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4680520" cy="176033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ounded Rectangle 10"/>
          <p:cNvSpPr/>
          <p:nvPr/>
        </p:nvSpPr>
        <p:spPr>
          <a:xfrm>
            <a:off x="1115616" y="4068623"/>
            <a:ext cx="6892727" cy="432048"/>
          </a:xfrm>
          <a:prstGeom prst="roundRect">
            <a:avLst>
              <a:gd name="adj" fmla="val 5644"/>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chemeClr val="tx1"/>
                </a:solidFill>
                <a:cs typeface="Arial" panose="020B0604020202020204" pitchFamily="34" charset="0"/>
              </a:rPr>
              <a:t>Finally, click “Submit Registration” and you will see the message shown below:</a:t>
            </a:r>
          </a:p>
        </p:txBody>
      </p:sp>
      <p:sp>
        <p:nvSpPr>
          <p:cNvPr id="2" name="Slide Number Placeholder 1"/>
          <p:cNvSpPr>
            <a:spLocks noGrp="1"/>
          </p:cNvSpPr>
          <p:nvPr>
            <p:ph type="sldNum" sz="quarter" idx="12"/>
          </p:nvPr>
        </p:nvSpPr>
        <p:spPr/>
        <p:txBody>
          <a:bodyPr/>
          <a:lstStyle/>
          <a:p>
            <a:fld id="{FA9055BA-54CA-48D3-A479-0E05B2B565D9}" type="slidenum">
              <a:rPr lang="en-GB" smtClean="0"/>
              <a:t>6</a:t>
            </a:fld>
            <a:endParaRPr lang="en-GB"/>
          </a:p>
        </p:txBody>
      </p:sp>
      <p:sp>
        <p:nvSpPr>
          <p:cNvPr id="10" name="Rounded Rectangle 9"/>
          <p:cNvSpPr/>
          <p:nvPr/>
        </p:nvSpPr>
        <p:spPr>
          <a:xfrm>
            <a:off x="5992119" y="1772816"/>
            <a:ext cx="2016224" cy="1760337"/>
          </a:xfrm>
          <a:prstGeom prst="roundRect">
            <a:avLst>
              <a:gd name="adj" fmla="val 3213"/>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Next, enter your contact telephone number/s.</a:t>
            </a:r>
          </a:p>
          <a:p>
            <a:pPr algn="just"/>
            <a:endParaRPr lang="en-GB" sz="1200" dirty="0">
              <a:solidFill>
                <a:srgbClr val="002060"/>
              </a:solidFill>
              <a:cs typeface="Arial" panose="020B0604020202020204" pitchFamily="34" charset="0"/>
            </a:endParaRP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We may use these telephone numbers to contact you if we have questions about your child’s application.</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832" r="6626"/>
          <a:stretch/>
        </p:blipFill>
        <p:spPr bwMode="auto">
          <a:xfrm>
            <a:off x="1115616" y="4644687"/>
            <a:ext cx="6892727" cy="119251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p:cNvSpPr>
            <a:spLocks noGrp="1"/>
          </p:cNvSpPr>
          <p:nvPr>
            <p:ph type="title"/>
          </p:nvPr>
        </p:nvSpPr>
        <p:spPr>
          <a:xfrm>
            <a:off x="457200" y="-27384"/>
            <a:ext cx="8229600" cy="1143000"/>
          </a:xfrm>
        </p:spPr>
        <p:txBody>
          <a:bodyPr/>
          <a:lstStyle/>
          <a:p>
            <a:r>
              <a:rPr lang="en-GB" b="1" dirty="0">
                <a:latin typeface="+mn-lt"/>
                <a:ea typeface="+mn-ea"/>
                <a:cs typeface="+mn-cs"/>
              </a:rPr>
              <a:t>Register on the Application Portal</a:t>
            </a:r>
          </a:p>
        </p:txBody>
      </p:sp>
    </p:spTree>
    <p:extLst>
      <p:ext uri="{BB962C8B-B14F-4D97-AF65-F5344CB8AC3E}">
        <p14:creationId xmlns:p14="http://schemas.microsoft.com/office/powerpoint/2010/main" val="4999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055BA-54CA-48D3-A479-0E05B2B565D9}" type="slidenum">
              <a:rPr lang="en-GB" smtClean="0"/>
              <a:t>7</a:t>
            </a:fld>
            <a:endParaRPr lang="en-GB"/>
          </a:p>
        </p:txBody>
      </p:sp>
      <p:sp>
        <p:nvSpPr>
          <p:cNvPr id="9" name="Rounded Rectangle 8"/>
          <p:cNvSpPr/>
          <p:nvPr/>
        </p:nvSpPr>
        <p:spPr>
          <a:xfrm>
            <a:off x="714918" y="1484784"/>
            <a:ext cx="7622690" cy="468052"/>
          </a:xfrm>
          <a:prstGeom prst="roundRect">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dirty="0">
                <a:solidFill>
                  <a:srgbClr val="002060"/>
                </a:solidFill>
                <a:cs typeface="Arial" panose="020B0604020202020204" pitchFamily="34" charset="0"/>
              </a:rPr>
              <a:t>We will now send you an email confirmation that looks like this:</a:t>
            </a:r>
          </a:p>
        </p:txBody>
      </p:sp>
      <p:sp>
        <p:nvSpPr>
          <p:cNvPr id="7" name="Rounded Rectangle 6"/>
          <p:cNvSpPr/>
          <p:nvPr/>
        </p:nvSpPr>
        <p:spPr>
          <a:xfrm>
            <a:off x="714917" y="4325607"/>
            <a:ext cx="7622691" cy="1872208"/>
          </a:xfrm>
          <a:prstGeom prst="roundRect">
            <a:avLst>
              <a:gd name="adj" fmla="val 293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GB" sz="1200" dirty="0">
                <a:solidFill>
                  <a:srgbClr val="002060"/>
                </a:solidFill>
                <a:cs typeface="Arial" panose="020B0604020202020204" pitchFamily="34" charset="0"/>
              </a:rPr>
              <a:t>The email may take up to 15 minutes to arrive. If you cannot find the email, check your junk or spam folder.</a:t>
            </a:r>
          </a:p>
          <a:p>
            <a:pPr algn="just"/>
            <a:endParaRPr lang="en-GB" sz="1200"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If your email does not arrive, please </a:t>
            </a:r>
            <a:r>
              <a:rPr lang="en-GB" sz="1200" dirty="0">
                <a:solidFill>
                  <a:srgbClr val="002060"/>
                </a:solidFill>
                <a:cs typeface="Arial" panose="020B0604020202020204" pitchFamily="34" charset="0"/>
                <a:hlinkClick r:id="rId2"/>
              </a:rPr>
              <a:t>contact us</a:t>
            </a:r>
            <a:r>
              <a:rPr lang="en-GB" sz="1200" dirty="0">
                <a:solidFill>
                  <a:srgbClr val="002060"/>
                </a:solidFill>
                <a:cs typeface="Arial" panose="020B0604020202020204" pitchFamily="34" charset="0"/>
              </a:rPr>
              <a:t>.</a:t>
            </a:r>
          </a:p>
          <a:p>
            <a:pPr algn="just"/>
            <a:endParaRPr lang="en-GB" sz="1200" dirty="0">
              <a:solidFill>
                <a:srgbClr val="002060"/>
              </a:solidFill>
              <a:cs typeface="Arial" panose="020B0604020202020204" pitchFamily="34" charset="0"/>
            </a:endParaRPr>
          </a:p>
          <a:p>
            <a:pPr algn="just"/>
            <a:r>
              <a:rPr lang="en-GB" sz="1200" b="1" dirty="0">
                <a:solidFill>
                  <a:srgbClr val="002060"/>
                </a:solidFill>
                <a:cs typeface="Arial" panose="020B0604020202020204" pitchFamily="34" charset="0"/>
              </a:rPr>
              <a:t>Click on the link in your email, or copy and paste it into your internet browser then press ‘enter’.</a:t>
            </a:r>
          </a:p>
          <a:p>
            <a:pPr algn="just"/>
            <a:endParaRPr lang="en-GB" sz="1200" b="1" dirty="0">
              <a:solidFill>
                <a:srgbClr val="002060"/>
              </a:solidFill>
              <a:cs typeface="Arial" panose="020B0604020202020204" pitchFamily="34" charset="0"/>
            </a:endParaRPr>
          </a:p>
          <a:p>
            <a:pPr algn="just"/>
            <a:r>
              <a:rPr lang="en-GB" sz="1200" dirty="0">
                <a:solidFill>
                  <a:srgbClr val="002060"/>
                </a:solidFill>
                <a:cs typeface="Arial" panose="020B0604020202020204" pitchFamily="34" charset="0"/>
              </a:rPr>
              <a:t>This will complete your registration. You should do this straight away: </a:t>
            </a:r>
            <a:r>
              <a:rPr lang="en-GB" sz="1200" b="1" dirty="0">
                <a:solidFill>
                  <a:srgbClr val="002060"/>
                </a:solidFill>
                <a:cs typeface="Arial" panose="020B0604020202020204" pitchFamily="34" charset="0"/>
              </a:rPr>
              <a:t>the link will expire after 7 days.</a:t>
            </a:r>
            <a:r>
              <a:rPr lang="en-GB" sz="1200" dirty="0">
                <a:solidFill>
                  <a:srgbClr val="002060"/>
                </a:solidFill>
                <a:cs typeface="Arial" panose="020B0604020202020204" pitchFamily="34" charset="0"/>
              </a:rPr>
              <a:t> If you do not use your link before it expires, your account will be deleted, and you will need to start the registration process again from the beginning.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18" y="2060848"/>
            <a:ext cx="7622691" cy="212760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itle 1"/>
          <p:cNvSpPr>
            <a:spLocks noGrp="1"/>
          </p:cNvSpPr>
          <p:nvPr>
            <p:ph type="title"/>
          </p:nvPr>
        </p:nvSpPr>
        <p:spPr>
          <a:xfrm>
            <a:off x="457200" y="-27384"/>
            <a:ext cx="8229600" cy="1143000"/>
          </a:xfrm>
        </p:spPr>
        <p:txBody>
          <a:bodyPr/>
          <a:lstStyle/>
          <a:p>
            <a:r>
              <a:rPr lang="en-GB" b="1" dirty="0">
                <a:latin typeface="+mn-lt"/>
                <a:ea typeface="+mn-ea"/>
                <a:cs typeface="+mn-cs"/>
              </a:rPr>
              <a:t>Register on the Application Portal</a:t>
            </a:r>
          </a:p>
        </p:txBody>
      </p:sp>
    </p:spTree>
    <p:extLst>
      <p:ext uri="{BB962C8B-B14F-4D97-AF65-F5344CB8AC3E}">
        <p14:creationId xmlns:p14="http://schemas.microsoft.com/office/powerpoint/2010/main" val="142284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9055BA-54CA-48D3-A479-0E05B2B565D9}" type="slidenum">
              <a:rPr lang="en-GB" smtClean="0"/>
              <a:t>8</a:t>
            </a:fld>
            <a:endParaRPr lang="en-GB"/>
          </a:p>
        </p:txBody>
      </p:sp>
      <p:sp>
        <p:nvSpPr>
          <p:cNvPr id="6" name="Rounded Rectangle 5"/>
          <p:cNvSpPr/>
          <p:nvPr/>
        </p:nvSpPr>
        <p:spPr>
          <a:xfrm>
            <a:off x="1477142" y="1628800"/>
            <a:ext cx="6202544" cy="936104"/>
          </a:xfrm>
          <a:prstGeom prst="roundRect">
            <a:avLst>
              <a:gd name="adj" fmla="val 750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rPr>
              <a:t>When you click on the link in your email, you will be taken to the Application Portal.</a:t>
            </a:r>
          </a:p>
          <a:p>
            <a:pPr algn="ctr"/>
            <a:endParaRPr lang="en-GB" sz="1200" dirty="0">
              <a:solidFill>
                <a:srgbClr val="002060"/>
              </a:solidFill>
            </a:endParaRPr>
          </a:p>
          <a:p>
            <a:pPr algn="ctr"/>
            <a:r>
              <a:rPr lang="en-GB" sz="1200" dirty="0">
                <a:solidFill>
                  <a:srgbClr val="002060"/>
                </a:solidFill>
              </a:rPr>
              <a:t>You will see this message:</a:t>
            </a:r>
          </a:p>
        </p:txBody>
      </p:sp>
      <p:sp>
        <p:nvSpPr>
          <p:cNvPr id="5" name="U-Turn Arrow 4"/>
          <p:cNvSpPr/>
          <p:nvPr/>
        </p:nvSpPr>
        <p:spPr>
          <a:xfrm rot="-5400000">
            <a:off x="211787" y="4150122"/>
            <a:ext cx="1728791" cy="862610"/>
          </a:xfrm>
          <a:prstGeom prst="uturnArrow">
            <a:avLst>
              <a:gd name="adj1" fmla="val 9700"/>
              <a:gd name="adj2" fmla="val 12023"/>
              <a:gd name="adj3" fmla="val 16998"/>
              <a:gd name="adj4" fmla="val 43750"/>
              <a:gd name="adj5" fmla="val 89694"/>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400">
              <a:solidFill>
                <a:srgbClr val="002060"/>
              </a:solidFill>
            </a:endParaRPr>
          </a:p>
        </p:txBody>
      </p:sp>
      <p:sp>
        <p:nvSpPr>
          <p:cNvPr id="8" name="Rounded Rectangle 7"/>
          <p:cNvSpPr/>
          <p:nvPr/>
        </p:nvSpPr>
        <p:spPr>
          <a:xfrm>
            <a:off x="1477141" y="4869160"/>
            <a:ext cx="6202545" cy="864096"/>
          </a:xfrm>
          <a:prstGeom prst="roundRect">
            <a:avLst>
              <a:gd name="adj" fmla="val 784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200" dirty="0">
                <a:solidFill>
                  <a:srgbClr val="002060"/>
                </a:solidFill>
              </a:rPr>
              <a:t>Click “Home” to continue to the Portal home page.</a:t>
            </a:r>
          </a:p>
          <a:p>
            <a:pPr algn="ctr"/>
            <a:endParaRPr lang="en-GB" sz="1200" dirty="0">
              <a:solidFill>
                <a:srgbClr val="002060"/>
              </a:solidFill>
            </a:endParaRPr>
          </a:p>
          <a:p>
            <a:pPr algn="ctr"/>
            <a:r>
              <a:rPr lang="en-GB" sz="1200" dirty="0">
                <a:solidFill>
                  <a:srgbClr val="002060"/>
                </a:solidFill>
              </a:rPr>
              <a:t>You can now log in and start your child’s application.</a:t>
            </a:r>
          </a:p>
        </p:txBody>
      </p:sp>
      <p:sp>
        <p:nvSpPr>
          <p:cNvPr id="12" name="Title 1"/>
          <p:cNvSpPr>
            <a:spLocks noGrp="1"/>
          </p:cNvSpPr>
          <p:nvPr>
            <p:ph type="title"/>
          </p:nvPr>
        </p:nvSpPr>
        <p:spPr>
          <a:xfrm>
            <a:off x="457200" y="-27384"/>
            <a:ext cx="8229600" cy="1143000"/>
          </a:xfrm>
        </p:spPr>
        <p:txBody>
          <a:bodyPr/>
          <a:lstStyle/>
          <a:p>
            <a:r>
              <a:rPr lang="en-GB" b="1" dirty="0">
                <a:latin typeface="+mn-lt"/>
                <a:ea typeface="+mn-ea"/>
                <a:cs typeface="+mn-cs"/>
              </a:rPr>
              <a:t>Register on the Application Portal</a:t>
            </a:r>
          </a:p>
        </p:txBody>
      </p:sp>
      <p:pic>
        <p:nvPicPr>
          <p:cNvPr id="3" name="Picture 2"/>
          <p:cNvPicPr>
            <a:picLocks noChangeAspect="1"/>
          </p:cNvPicPr>
          <p:nvPr/>
        </p:nvPicPr>
        <p:blipFill>
          <a:blip r:embed="rId2"/>
          <a:stretch>
            <a:fillRect/>
          </a:stretch>
        </p:blipFill>
        <p:spPr>
          <a:xfrm>
            <a:off x="1507487" y="2748136"/>
            <a:ext cx="6172200" cy="1905000"/>
          </a:xfrm>
          <a:prstGeom prst="rect">
            <a:avLst/>
          </a:prstGeom>
          <a:ln>
            <a:solidFill>
              <a:schemeClr val="bg1">
                <a:lumMod val="65000"/>
              </a:schemeClr>
            </a:solidFill>
          </a:ln>
        </p:spPr>
      </p:pic>
    </p:spTree>
    <p:extLst>
      <p:ext uri="{BB962C8B-B14F-4D97-AF65-F5344CB8AC3E}">
        <p14:creationId xmlns:p14="http://schemas.microsoft.com/office/powerpoint/2010/main" val="158560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0DCF2-9247-4232-BD8C-D44F4EAACF02}"/>
              </a:ext>
            </a:extLst>
          </p:cNvPr>
          <p:cNvPicPr>
            <a:picLocks noChangeAspect="1"/>
          </p:cNvPicPr>
          <p:nvPr/>
        </p:nvPicPr>
        <p:blipFill>
          <a:blip r:embed="rId2"/>
          <a:stretch>
            <a:fillRect/>
          </a:stretch>
        </p:blipFill>
        <p:spPr>
          <a:xfrm>
            <a:off x="809836" y="3445717"/>
            <a:ext cx="4629150" cy="2219325"/>
          </a:xfrm>
          <a:prstGeom prst="rect">
            <a:avLst/>
          </a:prstGeom>
          <a:ln>
            <a:solidFill>
              <a:schemeClr val="bg1">
                <a:lumMod val="75000"/>
              </a:schemeClr>
            </a:solidFill>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36" y="1414003"/>
            <a:ext cx="2254158" cy="194176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FA9055BA-54CA-48D3-A479-0E05B2B565D9}" type="slidenum">
              <a:rPr lang="en-GB" smtClean="0"/>
              <a:t>9</a:t>
            </a:fld>
            <a:endParaRPr lang="en-GB" dirty="0"/>
          </a:p>
        </p:txBody>
      </p:sp>
      <p:sp>
        <p:nvSpPr>
          <p:cNvPr id="13" name="Rounded Rectangle 12"/>
          <p:cNvSpPr/>
          <p:nvPr/>
        </p:nvSpPr>
        <p:spPr>
          <a:xfrm>
            <a:off x="3282137" y="1414003"/>
            <a:ext cx="1944216" cy="1008683"/>
          </a:xfrm>
          <a:prstGeom prst="roundRect">
            <a:avLst>
              <a:gd name="adj" fmla="val 628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GB" sz="1200" dirty="0">
                <a:solidFill>
                  <a:srgbClr val="002060"/>
                </a:solidFill>
                <a:cs typeface="Arial" panose="020B0604020202020204" pitchFamily="34" charset="0"/>
              </a:rPr>
              <a:t>Enter your username and password, and click “Login”.</a:t>
            </a:r>
          </a:p>
        </p:txBody>
      </p:sp>
      <p:sp>
        <p:nvSpPr>
          <p:cNvPr id="6" name="U-Turn Arrow 5"/>
          <p:cNvSpPr/>
          <p:nvPr/>
        </p:nvSpPr>
        <p:spPr>
          <a:xfrm flipH="1" flipV="1">
            <a:off x="1115616" y="5445224"/>
            <a:ext cx="6259152" cy="576064"/>
          </a:xfrm>
          <a:prstGeom prst="uturnArrow">
            <a:avLst>
              <a:gd name="adj1" fmla="val 15079"/>
              <a:gd name="adj2" fmla="val 18386"/>
              <a:gd name="adj3" fmla="val 31614"/>
              <a:gd name="adj4" fmla="val 43750"/>
              <a:gd name="adj5" fmla="val 75000"/>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endParaRPr lang="en-GB" sz="1200">
              <a:solidFill>
                <a:srgbClr val="002060"/>
              </a:solidFill>
              <a:cs typeface="Arial" panose="020B0604020202020204" pitchFamily="34" charset="0"/>
            </a:endParaRPr>
          </a:p>
        </p:txBody>
      </p:sp>
      <p:sp>
        <p:nvSpPr>
          <p:cNvPr id="10" name="Rounded Rectangle 9"/>
          <p:cNvSpPr/>
          <p:nvPr/>
        </p:nvSpPr>
        <p:spPr>
          <a:xfrm>
            <a:off x="6372200" y="3573016"/>
            <a:ext cx="1944216" cy="2092026"/>
          </a:xfrm>
          <a:prstGeom prst="roundRect">
            <a:avLst>
              <a:gd name="adj" fmla="val 6379"/>
            </a:avLst>
          </a:prstGeom>
          <a:solidFill>
            <a:srgbClr val="DAF86E">
              <a:tint val="66000"/>
              <a:satMod val="160000"/>
            </a:srgbClr>
          </a:solidFill>
          <a:ln w="19050">
            <a:solidFill>
              <a:srgbClr val="006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200" dirty="0">
                <a:solidFill>
                  <a:srgbClr val="002060"/>
                </a:solidFill>
                <a:cs typeface="Arial" panose="020B0604020202020204" pitchFamily="34" charset="0"/>
              </a:rPr>
              <a:t>When you log in, you will see the home page.</a:t>
            </a:r>
          </a:p>
          <a:p>
            <a:pPr algn="just">
              <a:lnSpc>
                <a:spcPct val="150000"/>
              </a:lnSpc>
            </a:pPr>
            <a:endParaRPr lang="en-GB" sz="1200" dirty="0">
              <a:solidFill>
                <a:srgbClr val="002060"/>
              </a:solidFill>
              <a:cs typeface="Arial" panose="020B0604020202020204" pitchFamily="34" charset="0"/>
            </a:endParaRPr>
          </a:p>
          <a:p>
            <a:pPr algn="just">
              <a:lnSpc>
                <a:spcPct val="150000"/>
              </a:lnSpc>
            </a:pPr>
            <a:r>
              <a:rPr lang="en-GB" sz="1200" dirty="0">
                <a:solidFill>
                  <a:srgbClr val="002060"/>
                </a:solidFill>
                <a:cs typeface="Arial" panose="020B0604020202020204" pitchFamily="34" charset="0"/>
              </a:rPr>
              <a:t>To start the application process, click “School Places Apply/View”.</a:t>
            </a:r>
          </a:p>
        </p:txBody>
      </p:sp>
      <p:sp>
        <p:nvSpPr>
          <p:cNvPr id="14" name="Title 1"/>
          <p:cNvSpPr>
            <a:spLocks noGrp="1"/>
          </p:cNvSpPr>
          <p:nvPr>
            <p:ph type="title"/>
          </p:nvPr>
        </p:nvSpPr>
        <p:spPr>
          <a:xfrm>
            <a:off x="457200" y="-27384"/>
            <a:ext cx="8229600" cy="1143000"/>
          </a:xfrm>
        </p:spPr>
        <p:txBody>
          <a:bodyPr/>
          <a:lstStyle/>
          <a:p>
            <a:r>
              <a:rPr lang="en-GB" b="1" dirty="0">
                <a:latin typeface="+mn-lt"/>
                <a:ea typeface="+mn-ea"/>
                <a:cs typeface="+mn-cs"/>
              </a:rPr>
              <a:t>Login to the Application Portal</a:t>
            </a:r>
          </a:p>
        </p:txBody>
      </p:sp>
    </p:spTree>
    <p:extLst>
      <p:ext uri="{BB962C8B-B14F-4D97-AF65-F5344CB8AC3E}">
        <p14:creationId xmlns:p14="http://schemas.microsoft.com/office/powerpoint/2010/main" val="3335425099"/>
      </p:ext>
    </p:extLst>
  </p:cSld>
  <p:clrMapOvr>
    <a:masterClrMapping/>
  </p:clrMapOvr>
</p:sld>
</file>

<file path=ppt/theme/theme1.xml><?xml version="1.0" encoding="utf-8"?>
<a:theme xmlns:a="http://schemas.openxmlformats.org/drawingml/2006/main" name="How To Apply Online Guide - Entry 2017 - 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 To Apply Online Guide - Entry 2017 - DRAFT</Template>
  <TotalTime>2296</TotalTime>
  <Words>3727</Words>
  <Application>Microsoft Office PowerPoint</Application>
  <PresentationFormat>On-screen Show (4:3)</PresentationFormat>
  <Paragraphs>359</Paragraphs>
  <Slides>42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How To Apply Online Guide - Entry 2017 - DRAFT</vt:lpstr>
      <vt:lpstr>How to Apply Online for a School Place</vt:lpstr>
      <vt:lpstr>PowerPoint Presentation</vt:lpstr>
      <vt:lpstr>Login to the Application Portal</vt:lpstr>
      <vt:lpstr>Register on the Application Portal</vt:lpstr>
      <vt:lpstr>Register on the Application Portal</vt:lpstr>
      <vt:lpstr>Register on the Application Portal</vt:lpstr>
      <vt:lpstr>Register on the Application Portal</vt:lpstr>
      <vt:lpstr>Register on the Application Portal</vt:lpstr>
      <vt:lpstr>Login to the Application Portal</vt:lpstr>
      <vt:lpstr>Secondary School Application: Add Child</vt:lpstr>
      <vt:lpstr>Secondary School Application: Add Child</vt:lpstr>
      <vt:lpstr>Secondary School Application: Start Your Application</vt:lpstr>
      <vt:lpstr>Secondary School Application: Select the application you want to make</vt:lpstr>
      <vt:lpstr>Secondary School Application: Important information about your child</vt:lpstr>
      <vt:lpstr>Secondary School Application: Confirm your child’s address</vt:lpstr>
      <vt:lpstr>Secondary School Application: Add your child’s school</vt:lpstr>
      <vt:lpstr>Secondary School Application: Add your child’s school</vt:lpstr>
      <vt:lpstr>Secondary School Application: Add your child’s school</vt:lpstr>
      <vt:lpstr>Secondary School Application: Select your child’s preference schools</vt:lpstr>
      <vt:lpstr>Secondary School Application: Select your child’s preference schools</vt:lpstr>
      <vt:lpstr>Secondary School Application: Select your child’s preference schools</vt:lpstr>
      <vt:lpstr>Secondary School Application: Example: The Mandeville School</vt:lpstr>
      <vt:lpstr>Secondary School Application: Example: The Mandeville School</vt:lpstr>
      <vt:lpstr>Secondary School Application: Example: The Mandeville School</vt:lpstr>
      <vt:lpstr>Secondary School Application: Example: The Mandeville School</vt:lpstr>
      <vt:lpstr>Secondary School Application: Example: The Mandeville School</vt:lpstr>
      <vt:lpstr>Secondary School Application: Example: The Mandeville School</vt:lpstr>
      <vt:lpstr>Secondary School Application: Example: The Mandeville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vt:lpstr>
    </vt:vector>
  </TitlesOfParts>
  <Company>Buckinghamshire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Online for a School Place</dc:title>
  <dc:creator>Smith, Nicola</dc:creator>
  <cp:lastModifiedBy>Rosie Robinson</cp:lastModifiedBy>
  <cp:revision>208</cp:revision>
  <cp:lastPrinted>2016-08-12T09:01:13Z</cp:lastPrinted>
  <dcterms:created xsi:type="dcterms:W3CDTF">2016-08-22T10:30:14Z</dcterms:created>
  <dcterms:modified xsi:type="dcterms:W3CDTF">2021-09-05T11:44:40Z</dcterms:modified>
</cp:coreProperties>
</file>